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91" r:id="rId3"/>
    <p:sldId id="270" r:id="rId4"/>
    <p:sldId id="257" r:id="rId5"/>
    <p:sldId id="294" r:id="rId6"/>
    <p:sldId id="272" r:id="rId7"/>
    <p:sldId id="259" r:id="rId8"/>
    <p:sldId id="295" r:id="rId9"/>
    <p:sldId id="260" r:id="rId10"/>
    <p:sldId id="273" r:id="rId11"/>
    <p:sldId id="275" r:id="rId12"/>
    <p:sldId id="277" r:id="rId13"/>
    <p:sldId id="296" r:id="rId14"/>
    <p:sldId id="276" r:id="rId15"/>
    <p:sldId id="297" r:id="rId16"/>
    <p:sldId id="288" r:id="rId17"/>
    <p:sldId id="298" r:id="rId18"/>
    <p:sldId id="279" r:id="rId19"/>
    <p:sldId id="280" r:id="rId20"/>
    <p:sldId id="292" r:id="rId21"/>
    <p:sldId id="283" r:id="rId22"/>
    <p:sldId id="281" r:id="rId23"/>
    <p:sldId id="284" r:id="rId24"/>
    <p:sldId id="285" r:id="rId25"/>
    <p:sldId id="286" r:id="rId26"/>
    <p:sldId id="290" r:id="rId27"/>
    <p:sldId id="267" r:id="rId28"/>
    <p:sldId id="293" r:id="rId2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D7C7D"/>
    <a:srgbClr val="0068B3"/>
    <a:srgbClr val="0070FF"/>
    <a:srgbClr val="006BFA"/>
    <a:srgbClr val="78787B"/>
    <a:srgbClr val="0D4C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6424" autoAdjust="0"/>
  </p:normalViewPr>
  <p:slideViewPr>
    <p:cSldViewPr snapToGrid="0" snapToObjects="1">
      <p:cViewPr varScale="1">
        <p:scale>
          <a:sx n="100" d="100"/>
          <a:sy n="100" d="100"/>
        </p:scale>
        <p:origin x="1472" y="52"/>
      </p:cViewPr>
      <p:guideLst>
        <p:guide orient="horz" pos="2160"/>
        <p:guide pos="2880"/>
      </p:guideLst>
    </p:cSldViewPr>
  </p:slideViewPr>
  <p:outlineViewPr>
    <p:cViewPr>
      <p:scale>
        <a:sx n="33" d="100"/>
        <a:sy n="33" d="100"/>
      </p:scale>
      <p:origin x="0" y="-37782"/>
    </p:cViewPr>
  </p:outlineViewPr>
  <p:notesTextViewPr>
    <p:cViewPr>
      <p:scale>
        <a:sx n="3" d="2"/>
        <a:sy n="3" d="2"/>
      </p:scale>
      <p:origin x="0" y="0"/>
    </p:cViewPr>
  </p:notesTextViewPr>
  <p:notesViewPr>
    <p:cSldViewPr snapToGrid="0" snapToObjects="1">
      <p:cViewPr>
        <p:scale>
          <a:sx n="100" d="100"/>
          <a:sy n="100" d="100"/>
        </p:scale>
        <p:origin x="1580" y="-10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8F9046C-66DF-4945-8C57-E7BBA870691E}" type="datetimeFigureOut">
              <a:rPr lang="en-US" smtClean="0"/>
              <a:t>7/13/2023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0316B1F-4BF9-4D70-8EED-88B72E52AA66}" type="slidenum">
              <a:rPr lang="en-US" smtClean="0"/>
              <a:t>‹#›</a:t>
            </a:fld>
            <a:endParaRPr lang="en-US" dirty="0"/>
          </a:p>
        </p:txBody>
      </p:sp>
    </p:spTree>
    <p:extLst>
      <p:ext uri="{BB962C8B-B14F-4D97-AF65-F5344CB8AC3E}">
        <p14:creationId xmlns:p14="http://schemas.microsoft.com/office/powerpoint/2010/main" val="2935274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316B1F-4BF9-4D70-8EED-88B72E52AA66}" type="slidenum">
              <a:rPr lang="en-US" smtClean="0"/>
              <a:t>1</a:t>
            </a:fld>
            <a:endParaRPr lang="en-US" dirty="0"/>
          </a:p>
        </p:txBody>
      </p:sp>
    </p:spTree>
    <p:extLst>
      <p:ext uri="{BB962C8B-B14F-4D97-AF65-F5344CB8AC3E}">
        <p14:creationId xmlns:p14="http://schemas.microsoft.com/office/powerpoint/2010/main" val="4092914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C0316B1F-4BF9-4D70-8EED-88B72E52AA66}" type="slidenum">
              <a:rPr lang="en-US" smtClean="0"/>
              <a:t>11</a:t>
            </a:fld>
            <a:endParaRPr lang="en-US" dirty="0"/>
          </a:p>
        </p:txBody>
      </p:sp>
    </p:spTree>
    <p:extLst>
      <p:ext uri="{BB962C8B-B14F-4D97-AF65-F5344CB8AC3E}">
        <p14:creationId xmlns:p14="http://schemas.microsoft.com/office/powerpoint/2010/main" val="541398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C0316B1F-4BF9-4D70-8EED-88B72E52AA66}" type="slidenum">
              <a:rPr lang="en-US" smtClean="0"/>
              <a:t>12</a:t>
            </a:fld>
            <a:endParaRPr lang="en-US" dirty="0"/>
          </a:p>
        </p:txBody>
      </p:sp>
    </p:spTree>
    <p:extLst>
      <p:ext uri="{BB962C8B-B14F-4D97-AF65-F5344CB8AC3E}">
        <p14:creationId xmlns:p14="http://schemas.microsoft.com/office/powerpoint/2010/main" val="1359872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C0316B1F-4BF9-4D70-8EED-88B72E52AA66}" type="slidenum">
              <a:rPr lang="en-US" smtClean="0"/>
              <a:t>13</a:t>
            </a:fld>
            <a:endParaRPr lang="en-US" dirty="0"/>
          </a:p>
        </p:txBody>
      </p:sp>
    </p:spTree>
    <p:extLst>
      <p:ext uri="{BB962C8B-B14F-4D97-AF65-F5344CB8AC3E}">
        <p14:creationId xmlns:p14="http://schemas.microsoft.com/office/powerpoint/2010/main" val="1670561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C0316B1F-4BF9-4D70-8EED-88B72E52AA66}" type="slidenum">
              <a:rPr lang="en-US" smtClean="0"/>
              <a:t>14</a:t>
            </a:fld>
            <a:endParaRPr lang="en-US" dirty="0"/>
          </a:p>
        </p:txBody>
      </p:sp>
    </p:spTree>
    <p:extLst>
      <p:ext uri="{BB962C8B-B14F-4D97-AF65-F5344CB8AC3E}">
        <p14:creationId xmlns:p14="http://schemas.microsoft.com/office/powerpoint/2010/main" val="3570768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C0316B1F-4BF9-4D70-8EED-88B72E52AA66}" type="slidenum">
              <a:rPr lang="en-US" smtClean="0"/>
              <a:t>15</a:t>
            </a:fld>
            <a:endParaRPr lang="en-US" dirty="0"/>
          </a:p>
        </p:txBody>
      </p:sp>
    </p:spTree>
    <p:extLst>
      <p:ext uri="{BB962C8B-B14F-4D97-AF65-F5344CB8AC3E}">
        <p14:creationId xmlns:p14="http://schemas.microsoft.com/office/powerpoint/2010/main" val="1108091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316B1F-4BF9-4D70-8EED-88B72E52AA66}" type="slidenum">
              <a:rPr lang="en-US" smtClean="0"/>
              <a:t>16</a:t>
            </a:fld>
            <a:endParaRPr lang="en-US" dirty="0"/>
          </a:p>
        </p:txBody>
      </p:sp>
    </p:spTree>
    <p:extLst>
      <p:ext uri="{BB962C8B-B14F-4D97-AF65-F5344CB8AC3E}">
        <p14:creationId xmlns:p14="http://schemas.microsoft.com/office/powerpoint/2010/main" val="2712777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316B1F-4BF9-4D70-8EED-88B72E52AA66}" type="slidenum">
              <a:rPr lang="en-US" smtClean="0"/>
              <a:t>17</a:t>
            </a:fld>
            <a:endParaRPr lang="en-US" dirty="0"/>
          </a:p>
        </p:txBody>
      </p:sp>
    </p:spTree>
    <p:extLst>
      <p:ext uri="{BB962C8B-B14F-4D97-AF65-F5344CB8AC3E}">
        <p14:creationId xmlns:p14="http://schemas.microsoft.com/office/powerpoint/2010/main" val="2934517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4543425"/>
          </a:xfrm>
        </p:spPr>
        <p:txBody>
          <a:bodyPr/>
          <a:lstStyle/>
          <a:p>
            <a:pPr lvl="1">
              <a:buFont typeface="Wingdings" panose="05000000000000000000" pitchFamily="2" charset="2"/>
              <a:buNone/>
            </a:pPr>
            <a:endParaRPr lang="en-US" sz="1600" b="1" dirty="0"/>
          </a:p>
        </p:txBody>
      </p:sp>
      <p:sp>
        <p:nvSpPr>
          <p:cNvPr id="4" name="Slide Number Placeholder 3"/>
          <p:cNvSpPr>
            <a:spLocks noGrp="1"/>
          </p:cNvSpPr>
          <p:nvPr>
            <p:ph type="sldNum" sz="quarter" idx="10"/>
          </p:nvPr>
        </p:nvSpPr>
        <p:spPr/>
        <p:txBody>
          <a:bodyPr/>
          <a:lstStyle/>
          <a:p>
            <a:fld id="{C0316B1F-4BF9-4D70-8EED-88B72E52AA66}" type="slidenum">
              <a:rPr lang="en-US" smtClean="0"/>
              <a:t>18</a:t>
            </a:fld>
            <a:endParaRPr lang="en-US" dirty="0"/>
          </a:p>
        </p:txBody>
      </p:sp>
    </p:spTree>
    <p:extLst>
      <p:ext uri="{BB962C8B-B14F-4D97-AF65-F5344CB8AC3E}">
        <p14:creationId xmlns:p14="http://schemas.microsoft.com/office/powerpoint/2010/main" val="1944428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10"/>
          </p:nvPr>
        </p:nvSpPr>
        <p:spPr/>
        <p:txBody>
          <a:bodyPr/>
          <a:lstStyle/>
          <a:p>
            <a:fld id="{C0316B1F-4BF9-4D70-8EED-88B72E52AA66}" type="slidenum">
              <a:rPr lang="en-US" smtClean="0"/>
              <a:t>19</a:t>
            </a:fld>
            <a:endParaRPr lang="en-US" dirty="0"/>
          </a:p>
        </p:txBody>
      </p:sp>
    </p:spTree>
    <p:extLst>
      <p:ext uri="{BB962C8B-B14F-4D97-AF65-F5344CB8AC3E}">
        <p14:creationId xmlns:p14="http://schemas.microsoft.com/office/powerpoint/2010/main" val="781188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316B1F-4BF9-4D70-8EED-88B72E52AA66}" type="slidenum">
              <a:rPr lang="en-US" smtClean="0"/>
              <a:t>20</a:t>
            </a:fld>
            <a:endParaRPr lang="en-US" dirty="0"/>
          </a:p>
        </p:txBody>
      </p:sp>
    </p:spTree>
    <p:extLst>
      <p:ext uri="{BB962C8B-B14F-4D97-AF65-F5344CB8AC3E}">
        <p14:creationId xmlns:p14="http://schemas.microsoft.com/office/powerpoint/2010/main" val="578605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mn-lt"/>
            </a:endParaRPr>
          </a:p>
        </p:txBody>
      </p:sp>
      <p:sp>
        <p:nvSpPr>
          <p:cNvPr id="4" name="Slide Number Placeholder 3"/>
          <p:cNvSpPr>
            <a:spLocks noGrp="1"/>
          </p:cNvSpPr>
          <p:nvPr>
            <p:ph type="sldNum" sz="quarter" idx="5"/>
          </p:nvPr>
        </p:nvSpPr>
        <p:spPr/>
        <p:txBody>
          <a:bodyPr/>
          <a:lstStyle/>
          <a:p>
            <a:fld id="{C0316B1F-4BF9-4D70-8EED-88B72E52AA66}" type="slidenum">
              <a:rPr lang="en-US" smtClean="0"/>
              <a:t>2</a:t>
            </a:fld>
            <a:endParaRPr lang="en-US" dirty="0"/>
          </a:p>
        </p:txBody>
      </p:sp>
    </p:spTree>
    <p:extLst>
      <p:ext uri="{BB962C8B-B14F-4D97-AF65-F5344CB8AC3E}">
        <p14:creationId xmlns:p14="http://schemas.microsoft.com/office/powerpoint/2010/main" val="4176684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316B1F-4BF9-4D70-8EED-88B72E52AA66}" type="slidenum">
              <a:rPr lang="en-US" smtClean="0"/>
              <a:t>21</a:t>
            </a:fld>
            <a:endParaRPr lang="en-US" dirty="0"/>
          </a:p>
        </p:txBody>
      </p:sp>
    </p:spTree>
    <p:extLst>
      <p:ext uri="{BB962C8B-B14F-4D97-AF65-F5344CB8AC3E}">
        <p14:creationId xmlns:p14="http://schemas.microsoft.com/office/powerpoint/2010/main" val="3002156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316B1F-4BF9-4D70-8EED-88B72E52AA66}" type="slidenum">
              <a:rPr lang="en-US" smtClean="0"/>
              <a:t>22</a:t>
            </a:fld>
            <a:endParaRPr lang="en-US" dirty="0"/>
          </a:p>
        </p:txBody>
      </p:sp>
    </p:spTree>
    <p:extLst>
      <p:ext uri="{BB962C8B-B14F-4D97-AF65-F5344CB8AC3E}">
        <p14:creationId xmlns:p14="http://schemas.microsoft.com/office/powerpoint/2010/main" val="2389710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316B1F-4BF9-4D70-8EED-88B72E52AA66}" type="slidenum">
              <a:rPr lang="en-US" smtClean="0"/>
              <a:t>23</a:t>
            </a:fld>
            <a:endParaRPr lang="en-US" dirty="0"/>
          </a:p>
        </p:txBody>
      </p:sp>
    </p:spTree>
    <p:extLst>
      <p:ext uri="{BB962C8B-B14F-4D97-AF65-F5344CB8AC3E}">
        <p14:creationId xmlns:p14="http://schemas.microsoft.com/office/powerpoint/2010/main" val="3026787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316B1F-4BF9-4D70-8EED-88B72E52AA66}" type="slidenum">
              <a:rPr lang="en-US" smtClean="0"/>
              <a:t>24</a:t>
            </a:fld>
            <a:endParaRPr lang="en-US" dirty="0"/>
          </a:p>
        </p:txBody>
      </p:sp>
    </p:spTree>
    <p:extLst>
      <p:ext uri="{BB962C8B-B14F-4D97-AF65-F5344CB8AC3E}">
        <p14:creationId xmlns:p14="http://schemas.microsoft.com/office/powerpoint/2010/main" val="721013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316B1F-4BF9-4D70-8EED-88B72E52AA66}" type="slidenum">
              <a:rPr lang="en-US" smtClean="0"/>
              <a:t>25</a:t>
            </a:fld>
            <a:endParaRPr lang="en-US" dirty="0"/>
          </a:p>
        </p:txBody>
      </p:sp>
    </p:spTree>
    <p:extLst>
      <p:ext uri="{BB962C8B-B14F-4D97-AF65-F5344CB8AC3E}">
        <p14:creationId xmlns:p14="http://schemas.microsoft.com/office/powerpoint/2010/main" val="2805684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316B1F-4BF9-4D70-8EED-88B72E52AA66}" type="slidenum">
              <a:rPr lang="en-US" smtClean="0"/>
              <a:t>26</a:t>
            </a:fld>
            <a:endParaRPr lang="en-US" dirty="0"/>
          </a:p>
        </p:txBody>
      </p:sp>
    </p:spTree>
    <p:extLst>
      <p:ext uri="{BB962C8B-B14F-4D97-AF65-F5344CB8AC3E}">
        <p14:creationId xmlns:p14="http://schemas.microsoft.com/office/powerpoint/2010/main" val="3188141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C0316B1F-4BF9-4D70-8EED-88B72E52AA66}" type="slidenum">
              <a:rPr lang="en-US" smtClean="0"/>
              <a:t>27</a:t>
            </a:fld>
            <a:endParaRPr lang="en-US" dirty="0"/>
          </a:p>
        </p:txBody>
      </p:sp>
    </p:spTree>
    <p:extLst>
      <p:ext uri="{BB962C8B-B14F-4D97-AF65-F5344CB8AC3E}">
        <p14:creationId xmlns:p14="http://schemas.microsoft.com/office/powerpoint/2010/main" val="713265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316B1F-4BF9-4D70-8EED-88B72E52AA66}" type="slidenum">
              <a:rPr lang="en-US" smtClean="0"/>
              <a:t>28</a:t>
            </a:fld>
            <a:endParaRPr lang="en-US" dirty="0"/>
          </a:p>
        </p:txBody>
      </p:sp>
    </p:spTree>
    <p:extLst>
      <p:ext uri="{BB962C8B-B14F-4D97-AF65-F5344CB8AC3E}">
        <p14:creationId xmlns:p14="http://schemas.microsoft.com/office/powerpoint/2010/main" val="1578582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C0316B1F-4BF9-4D70-8EED-88B72E52AA66}" type="slidenum">
              <a:rPr lang="en-US" smtClean="0"/>
              <a:t>3</a:t>
            </a:fld>
            <a:endParaRPr lang="en-US" dirty="0"/>
          </a:p>
        </p:txBody>
      </p:sp>
    </p:spTree>
    <p:extLst>
      <p:ext uri="{BB962C8B-B14F-4D97-AF65-F5344CB8AC3E}">
        <p14:creationId xmlns:p14="http://schemas.microsoft.com/office/powerpoint/2010/main" val="74946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0316B1F-4BF9-4D70-8EED-88B72E52AA66}" type="slidenum">
              <a:rPr lang="en-US" smtClean="0"/>
              <a:t>4</a:t>
            </a:fld>
            <a:endParaRPr lang="en-US" dirty="0"/>
          </a:p>
        </p:txBody>
      </p:sp>
    </p:spTree>
    <p:extLst>
      <p:ext uri="{BB962C8B-B14F-4D97-AF65-F5344CB8AC3E}">
        <p14:creationId xmlns:p14="http://schemas.microsoft.com/office/powerpoint/2010/main" val="2864024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4530725"/>
          </a:xfrm>
        </p:spPr>
        <p:txBody>
          <a:bodyPr/>
          <a:lstStyle/>
          <a:p>
            <a:endParaRPr lang="en-US" baseline="0" dirty="0"/>
          </a:p>
        </p:txBody>
      </p:sp>
      <p:sp>
        <p:nvSpPr>
          <p:cNvPr id="4" name="Slide Number Placeholder 3"/>
          <p:cNvSpPr>
            <a:spLocks noGrp="1"/>
          </p:cNvSpPr>
          <p:nvPr>
            <p:ph type="sldNum" sz="quarter" idx="10"/>
          </p:nvPr>
        </p:nvSpPr>
        <p:spPr/>
        <p:txBody>
          <a:bodyPr/>
          <a:lstStyle/>
          <a:p>
            <a:fld id="{C0316B1F-4BF9-4D70-8EED-88B72E52AA66}" type="slidenum">
              <a:rPr lang="en-US" smtClean="0"/>
              <a:t>5</a:t>
            </a:fld>
            <a:endParaRPr lang="en-US" dirty="0"/>
          </a:p>
        </p:txBody>
      </p:sp>
    </p:spTree>
    <p:extLst>
      <p:ext uri="{BB962C8B-B14F-4D97-AF65-F5344CB8AC3E}">
        <p14:creationId xmlns:p14="http://schemas.microsoft.com/office/powerpoint/2010/main" val="614501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4530725"/>
          </a:xfrm>
        </p:spPr>
        <p:txBody>
          <a:bodyPr/>
          <a:lstStyle/>
          <a:p>
            <a:endParaRPr lang="en-US" baseline="0" dirty="0"/>
          </a:p>
        </p:txBody>
      </p:sp>
      <p:sp>
        <p:nvSpPr>
          <p:cNvPr id="4" name="Slide Number Placeholder 3"/>
          <p:cNvSpPr>
            <a:spLocks noGrp="1"/>
          </p:cNvSpPr>
          <p:nvPr>
            <p:ph type="sldNum" sz="quarter" idx="10"/>
          </p:nvPr>
        </p:nvSpPr>
        <p:spPr/>
        <p:txBody>
          <a:bodyPr/>
          <a:lstStyle/>
          <a:p>
            <a:fld id="{C0316B1F-4BF9-4D70-8EED-88B72E52AA66}" type="slidenum">
              <a:rPr lang="en-US" smtClean="0"/>
              <a:t>6</a:t>
            </a:fld>
            <a:endParaRPr lang="en-US" dirty="0"/>
          </a:p>
        </p:txBody>
      </p:sp>
    </p:spTree>
    <p:extLst>
      <p:ext uri="{BB962C8B-B14F-4D97-AF65-F5344CB8AC3E}">
        <p14:creationId xmlns:p14="http://schemas.microsoft.com/office/powerpoint/2010/main" val="697919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316B1F-4BF9-4D70-8EED-88B72E52AA66}" type="slidenum">
              <a:rPr lang="en-US" smtClean="0"/>
              <a:t>7</a:t>
            </a:fld>
            <a:endParaRPr lang="en-US" dirty="0"/>
          </a:p>
        </p:txBody>
      </p:sp>
    </p:spTree>
    <p:extLst>
      <p:ext uri="{BB962C8B-B14F-4D97-AF65-F5344CB8AC3E}">
        <p14:creationId xmlns:p14="http://schemas.microsoft.com/office/powerpoint/2010/main" val="3933916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9492" y="4473575"/>
            <a:ext cx="5607050" cy="3660775"/>
          </a:xfrm>
        </p:spPr>
        <p:txBody>
          <a:bodyPr/>
          <a:lstStyle/>
          <a:p>
            <a:pPr lvl="1">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C0316B1F-4BF9-4D70-8EED-88B72E52AA66}" type="slidenum">
              <a:rPr lang="en-US" smtClean="0"/>
              <a:t>9</a:t>
            </a:fld>
            <a:endParaRPr lang="en-US" dirty="0"/>
          </a:p>
        </p:txBody>
      </p:sp>
    </p:spTree>
    <p:extLst>
      <p:ext uri="{BB962C8B-B14F-4D97-AF65-F5344CB8AC3E}">
        <p14:creationId xmlns:p14="http://schemas.microsoft.com/office/powerpoint/2010/main" val="3356623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C0316B1F-4BF9-4D70-8EED-88B72E52AA66}" type="slidenum">
              <a:rPr lang="en-US" smtClean="0"/>
              <a:t>10</a:t>
            </a:fld>
            <a:endParaRPr lang="en-US" dirty="0"/>
          </a:p>
        </p:txBody>
      </p:sp>
    </p:spTree>
    <p:extLst>
      <p:ext uri="{BB962C8B-B14F-4D97-AF65-F5344CB8AC3E}">
        <p14:creationId xmlns:p14="http://schemas.microsoft.com/office/powerpoint/2010/main" val="126389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43726" y="2130425"/>
            <a:ext cx="6534729" cy="1470025"/>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2343725" y="3886200"/>
            <a:ext cx="6534729" cy="1752600"/>
          </a:xfrm>
        </p:spPr>
        <p:txBody>
          <a:bodyPr>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95E5EF8-A839-3B4F-B4FA-04206B9C04B9}" type="datetimeFigureOut">
              <a:rPr lang="en-US" smtClean="0"/>
              <a:t>7/13/2023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9B4505-66D5-8B47-A28F-A9D289F7ED3B}" type="slidenum">
              <a:rPr lang="en-US" smtClean="0"/>
              <a:t>‹#›</a:t>
            </a:fld>
            <a:endParaRPr lang="en-US" dirty="0"/>
          </a:p>
        </p:txBody>
      </p:sp>
    </p:spTree>
    <p:extLst>
      <p:ext uri="{BB962C8B-B14F-4D97-AF65-F5344CB8AC3E}">
        <p14:creationId xmlns:p14="http://schemas.microsoft.com/office/powerpoint/2010/main" val="358010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000"/>
            </a:lvl1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95E5EF8-A839-3B4F-B4FA-04206B9C04B9}" type="datetimeFigureOut">
              <a:rPr lang="en-US" smtClean="0"/>
              <a:t>7/13/2023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9B4505-66D5-8B47-A28F-A9D289F7ED3B}" type="slidenum">
              <a:rPr lang="en-US" smtClean="0"/>
              <a:t>‹#›</a:t>
            </a:fld>
            <a:endParaRPr lang="en-US" dirty="0"/>
          </a:p>
        </p:txBody>
      </p:sp>
    </p:spTree>
    <p:extLst>
      <p:ext uri="{BB962C8B-B14F-4D97-AF65-F5344CB8AC3E}">
        <p14:creationId xmlns:p14="http://schemas.microsoft.com/office/powerpoint/2010/main" val="1936174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43725" y="1450115"/>
            <a:ext cx="3186548" cy="4525963"/>
          </a:xfrm>
        </p:spPr>
        <p:txBody>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95E5EF8-A839-3B4F-B4FA-04206B9C04B9}" type="datetimeFigureOut">
              <a:rPr lang="en-US" smtClean="0"/>
              <a:t>7/13/2023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9B4505-66D5-8B47-A28F-A9D289F7ED3B}" type="slidenum">
              <a:rPr lang="en-US" smtClean="0"/>
              <a:t>‹#›</a:t>
            </a:fld>
            <a:endParaRPr lang="en-US" dirty="0"/>
          </a:p>
        </p:txBody>
      </p:sp>
      <p:sp>
        <p:nvSpPr>
          <p:cNvPr id="11" name="Content Placeholder 2"/>
          <p:cNvSpPr>
            <a:spLocks noGrp="1"/>
          </p:cNvSpPr>
          <p:nvPr>
            <p:ph sz="half" idx="13"/>
          </p:nvPr>
        </p:nvSpPr>
        <p:spPr>
          <a:xfrm>
            <a:off x="5691907" y="1450115"/>
            <a:ext cx="3186548" cy="4525963"/>
          </a:xfrm>
        </p:spPr>
        <p:txBody>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1721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343725" y="1450115"/>
            <a:ext cx="3186548" cy="639612"/>
          </a:xfrm>
        </p:spPr>
        <p:txBody>
          <a:bodyPr anchor="b">
            <a:noAutofit/>
          </a:bodyPr>
          <a:lstStyle>
            <a:lvl1pPr marL="0" indent="0">
              <a:buNone/>
              <a:defRPr sz="2000" b="1">
                <a:solidFill>
                  <a:srgbClr val="0068B3"/>
                </a:solidFill>
                <a:latin typeface="Arial Black"/>
                <a:cs typeface="Arial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Date Placeholder 6"/>
          <p:cNvSpPr>
            <a:spLocks noGrp="1"/>
          </p:cNvSpPr>
          <p:nvPr>
            <p:ph type="dt" sz="half" idx="10"/>
          </p:nvPr>
        </p:nvSpPr>
        <p:spPr/>
        <p:txBody>
          <a:bodyPr/>
          <a:lstStyle/>
          <a:p>
            <a:fld id="{895E5EF8-A839-3B4F-B4FA-04206B9C04B9}" type="datetimeFigureOut">
              <a:rPr lang="en-US" smtClean="0"/>
              <a:t>7/13/2023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9B4505-66D5-8B47-A28F-A9D289F7ED3B}" type="slidenum">
              <a:rPr lang="en-US" smtClean="0"/>
              <a:t>‹#›</a:t>
            </a:fld>
            <a:endParaRPr lang="en-US" dirty="0"/>
          </a:p>
        </p:txBody>
      </p:sp>
      <p:sp>
        <p:nvSpPr>
          <p:cNvPr id="12" name="Text Placeholder 2"/>
          <p:cNvSpPr>
            <a:spLocks noGrp="1"/>
          </p:cNvSpPr>
          <p:nvPr>
            <p:ph type="body" idx="14"/>
          </p:nvPr>
        </p:nvSpPr>
        <p:spPr>
          <a:xfrm>
            <a:off x="5691907" y="1450115"/>
            <a:ext cx="3186548" cy="639612"/>
          </a:xfrm>
        </p:spPr>
        <p:txBody>
          <a:bodyPr anchor="b">
            <a:noAutofit/>
          </a:bodyPr>
          <a:lstStyle>
            <a:lvl1pPr marL="0" indent="0">
              <a:buNone/>
              <a:defRPr sz="2000" b="1">
                <a:solidFill>
                  <a:srgbClr val="0068B3"/>
                </a:solidFill>
                <a:latin typeface="Arial Black"/>
                <a:cs typeface="Arial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2"/>
          <p:cNvSpPr>
            <a:spLocks noGrp="1"/>
          </p:cNvSpPr>
          <p:nvPr>
            <p:ph sz="half" idx="13"/>
          </p:nvPr>
        </p:nvSpPr>
        <p:spPr>
          <a:xfrm>
            <a:off x="2343726" y="2089728"/>
            <a:ext cx="3186548" cy="3994728"/>
          </a:xfrm>
        </p:spPr>
        <p:txBody>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half" idx="15"/>
          </p:nvPr>
        </p:nvSpPr>
        <p:spPr>
          <a:xfrm>
            <a:off x="5691907" y="2089728"/>
            <a:ext cx="3186548" cy="3994728"/>
          </a:xfrm>
        </p:spPr>
        <p:txBody>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1419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5E5EF8-A839-3B4F-B4FA-04206B9C04B9}" type="datetimeFigureOut">
              <a:rPr lang="en-US" smtClean="0"/>
              <a:t>7/13/2023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9B4505-66D5-8B47-A28F-A9D289F7ED3B}" type="slidenum">
              <a:rPr lang="en-US" smtClean="0"/>
              <a:t>‹#›</a:t>
            </a:fld>
            <a:endParaRPr lang="en-US" dirty="0"/>
          </a:p>
        </p:txBody>
      </p:sp>
    </p:spTree>
    <p:extLst>
      <p:ext uri="{BB962C8B-B14F-4D97-AF65-F5344CB8AC3E}">
        <p14:creationId xmlns:p14="http://schemas.microsoft.com/office/powerpoint/2010/main" val="3357980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5E5EF8-A839-3B4F-B4FA-04206B9C04B9}" type="datetimeFigureOut">
              <a:rPr lang="en-US" smtClean="0"/>
              <a:t>7/13/2023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9B4505-66D5-8B47-A28F-A9D289F7ED3B}" type="slidenum">
              <a:rPr lang="en-US" smtClean="0"/>
              <a:t>‹#›</a:t>
            </a:fld>
            <a:endParaRPr lang="en-US" dirty="0"/>
          </a:p>
        </p:txBody>
      </p:sp>
    </p:spTree>
    <p:extLst>
      <p:ext uri="{BB962C8B-B14F-4D97-AF65-F5344CB8AC3E}">
        <p14:creationId xmlns:p14="http://schemas.microsoft.com/office/powerpoint/2010/main" val="61382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7231" y="4800600"/>
            <a:ext cx="6541222"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43725" y="1408545"/>
            <a:ext cx="6534729" cy="31288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37230" y="5367338"/>
            <a:ext cx="6541223" cy="67093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5E5EF8-A839-3B4F-B4FA-04206B9C04B9}" type="datetimeFigureOut">
              <a:rPr lang="en-US" smtClean="0"/>
              <a:t>7/13/2023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9B4505-66D5-8B47-A28F-A9D289F7ED3B}" type="slidenum">
              <a:rPr lang="en-US" smtClean="0"/>
              <a:t>‹#›</a:t>
            </a:fld>
            <a:endParaRPr lang="en-US" dirty="0"/>
          </a:p>
        </p:txBody>
      </p:sp>
    </p:spTree>
    <p:extLst>
      <p:ext uri="{BB962C8B-B14F-4D97-AF65-F5344CB8AC3E}">
        <p14:creationId xmlns:p14="http://schemas.microsoft.com/office/powerpoint/2010/main" val="1455447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43726" y="274638"/>
            <a:ext cx="6534729" cy="86836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343726" y="1420092"/>
            <a:ext cx="6534729" cy="47060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343726" y="6231512"/>
            <a:ext cx="1517074" cy="365125"/>
          </a:xfrm>
          <a:prstGeom prst="rect">
            <a:avLst/>
          </a:prstGeom>
        </p:spPr>
        <p:txBody>
          <a:bodyPr vert="horz" lIns="91440" tIns="45720" rIns="91440" bIns="45720" rtlCol="0" anchor="b" anchorCtr="0"/>
          <a:lstStyle>
            <a:lvl1pPr algn="l">
              <a:defRPr sz="1000">
                <a:solidFill>
                  <a:srgbClr val="7D7C7D"/>
                </a:solidFill>
                <a:latin typeface="Arial"/>
                <a:cs typeface="Arial"/>
              </a:defRPr>
            </a:lvl1pPr>
          </a:lstStyle>
          <a:p>
            <a:fld id="{895E5EF8-A839-3B4F-B4FA-04206B9C04B9}" type="datetimeFigureOut">
              <a:rPr lang="en-US" smtClean="0"/>
              <a:pPr/>
              <a:t>7/13/2023</a:t>
            </a:fld>
            <a:endParaRPr lang="en-US" dirty="0"/>
          </a:p>
        </p:txBody>
      </p:sp>
      <p:sp>
        <p:nvSpPr>
          <p:cNvPr id="5" name="Footer Placeholder 4"/>
          <p:cNvSpPr>
            <a:spLocks noGrp="1"/>
          </p:cNvSpPr>
          <p:nvPr>
            <p:ph type="ftr" sz="quarter" idx="3"/>
          </p:nvPr>
        </p:nvSpPr>
        <p:spPr>
          <a:xfrm>
            <a:off x="4024745" y="6231512"/>
            <a:ext cx="2895600" cy="365125"/>
          </a:xfrm>
          <a:prstGeom prst="rect">
            <a:avLst/>
          </a:prstGeom>
        </p:spPr>
        <p:txBody>
          <a:bodyPr vert="horz" lIns="91440" tIns="45720" rIns="91440" bIns="45720" rtlCol="0" anchor="b" anchorCtr="0"/>
          <a:lstStyle>
            <a:lvl1pPr algn="ctr">
              <a:defRPr sz="1000">
                <a:solidFill>
                  <a:srgbClr val="7D7C7D"/>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7088909" y="6231512"/>
            <a:ext cx="1789546" cy="365125"/>
          </a:xfrm>
          <a:prstGeom prst="rect">
            <a:avLst/>
          </a:prstGeom>
        </p:spPr>
        <p:txBody>
          <a:bodyPr vert="horz" lIns="91440" tIns="45720" rIns="91440" bIns="45720" rtlCol="0" anchor="b" anchorCtr="0"/>
          <a:lstStyle>
            <a:lvl1pPr algn="r">
              <a:defRPr sz="1000">
                <a:solidFill>
                  <a:srgbClr val="7D7C7D"/>
                </a:solidFill>
                <a:latin typeface="Arial"/>
                <a:cs typeface="Arial"/>
              </a:defRPr>
            </a:lvl1pPr>
          </a:lstStyle>
          <a:p>
            <a:fld id="{D69B4505-66D5-8B47-A28F-A9D289F7ED3B}" type="slidenum">
              <a:rPr lang="en-US" smtClean="0"/>
              <a:pPr/>
              <a:t>‹#›</a:t>
            </a:fld>
            <a:endParaRPr lang="en-US" dirty="0"/>
          </a:p>
        </p:txBody>
      </p:sp>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0937" y="4799295"/>
            <a:ext cx="1445286" cy="1739471"/>
          </a:xfrm>
          <a:prstGeom prst="rect">
            <a:avLst/>
          </a:prstGeom>
        </p:spPr>
      </p:pic>
    </p:spTree>
    <p:extLst>
      <p:ext uri="{BB962C8B-B14F-4D97-AF65-F5344CB8AC3E}">
        <p14:creationId xmlns:p14="http://schemas.microsoft.com/office/powerpoint/2010/main" val="1267537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Lst>
  <p:txStyles>
    <p:titleStyle>
      <a:lvl1pPr algn="l" defTabSz="457200" rtl="0" eaLnBrk="1" latinLnBrk="0" hangingPunct="1">
        <a:spcBef>
          <a:spcPct val="0"/>
        </a:spcBef>
        <a:buNone/>
        <a:defRPr sz="2800" kern="1200">
          <a:solidFill>
            <a:srgbClr val="0068B3"/>
          </a:solidFill>
          <a:latin typeface="Arial Black"/>
          <a:ea typeface="+mj-ea"/>
          <a:cs typeface="Arial Black"/>
        </a:defRPr>
      </a:lvl1pPr>
    </p:titleStyle>
    <p:bodyStyle>
      <a:lvl1pPr marL="342900" indent="-342900" algn="l" defTabSz="457200" rtl="0" eaLnBrk="1" latinLnBrk="0" hangingPunct="1">
        <a:spcBef>
          <a:spcPct val="20000"/>
        </a:spcBef>
        <a:buClr>
          <a:srgbClr val="0068B3"/>
        </a:buClr>
        <a:buFont typeface="Arial"/>
        <a:buChar char="•"/>
        <a:defRPr sz="2000" kern="1200">
          <a:solidFill>
            <a:srgbClr val="7D7C7D"/>
          </a:solidFill>
          <a:latin typeface="Times New Roman"/>
          <a:ea typeface="+mn-ea"/>
          <a:cs typeface="Times New Roman"/>
        </a:defRPr>
      </a:lvl1pPr>
      <a:lvl2pPr marL="742950" indent="-285750" algn="l" defTabSz="457200" rtl="0" eaLnBrk="1" latinLnBrk="0" hangingPunct="1">
        <a:spcBef>
          <a:spcPct val="20000"/>
        </a:spcBef>
        <a:buClr>
          <a:srgbClr val="0068B3"/>
        </a:buClr>
        <a:buFont typeface="Arial"/>
        <a:buChar char="•"/>
        <a:defRPr sz="2000" kern="1200">
          <a:solidFill>
            <a:srgbClr val="7D7C7D"/>
          </a:solidFill>
          <a:latin typeface="Times New Roman"/>
          <a:ea typeface="+mn-ea"/>
          <a:cs typeface="Times New Roman"/>
        </a:defRPr>
      </a:lvl2pPr>
      <a:lvl3pPr marL="1143000" indent="-228600" algn="l" defTabSz="457200" rtl="0" eaLnBrk="1" latinLnBrk="0" hangingPunct="1">
        <a:spcBef>
          <a:spcPct val="20000"/>
        </a:spcBef>
        <a:buClr>
          <a:srgbClr val="0068B3"/>
        </a:buClr>
        <a:buFont typeface="Arial"/>
        <a:buChar char="•"/>
        <a:defRPr sz="1800" kern="1200">
          <a:solidFill>
            <a:srgbClr val="7D7C7D"/>
          </a:solidFill>
          <a:latin typeface="Times New Roman"/>
          <a:ea typeface="+mn-ea"/>
          <a:cs typeface="Times New Roman"/>
        </a:defRPr>
      </a:lvl3pPr>
      <a:lvl4pPr marL="1600200" indent="-228600" algn="l" defTabSz="457200" rtl="0" eaLnBrk="1" latinLnBrk="0" hangingPunct="1">
        <a:spcBef>
          <a:spcPct val="20000"/>
        </a:spcBef>
        <a:buClr>
          <a:srgbClr val="0068B3"/>
        </a:buClr>
        <a:buFont typeface="Arial"/>
        <a:buChar char="•"/>
        <a:defRPr sz="1600" kern="1200">
          <a:solidFill>
            <a:srgbClr val="7D7C7D"/>
          </a:solidFill>
          <a:latin typeface="Times New Roman"/>
          <a:ea typeface="+mn-ea"/>
          <a:cs typeface="Times New Roman"/>
        </a:defRPr>
      </a:lvl4pPr>
      <a:lvl5pPr marL="2057400" indent="-228600" algn="l" defTabSz="457200" rtl="0" eaLnBrk="1" latinLnBrk="0" hangingPunct="1">
        <a:spcBef>
          <a:spcPct val="20000"/>
        </a:spcBef>
        <a:buClr>
          <a:srgbClr val="0068B3"/>
        </a:buClr>
        <a:buFont typeface="Arial"/>
        <a:buChar char="•"/>
        <a:defRPr sz="1600" kern="1200">
          <a:solidFill>
            <a:srgbClr val="7D7C7D"/>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boardgames.stackexchange.com/questions/12254/advance-to-go-collect-40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www.ssa.gov/OP_Home/ssact/title11/1128A.htm" TargetMode="External"/><Relationship Id="rId13" Type="http://schemas.openxmlformats.org/officeDocument/2006/relationships/hyperlink" Target="https://www.hhs.gov/hipaa/index.html" TargetMode="External"/><Relationship Id="rId3" Type="http://schemas.openxmlformats.org/officeDocument/2006/relationships/hyperlink" Target="https://www.govinfo.gov/content/pkg/USCODE-2017-title31/pdf/USCODE-2017-title31-subtitleIII-chap37-subchapIII.pdf" TargetMode="External"/><Relationship Id="rId7" Type="http://schemas.openxmlformats.org/officeDocument/2006/relationships/hyperlink" Target="https://www.govinfo.gov/content/pkg/USCODE-2017-title42/pdf/USCODE-2017-title42-chap7-subchapXI-partA-sec1320a-7a.pdf" TargetMode="External"/><Relationship Id="rId12" Type="http://schemas.openxmlformats.org/officeDocument/2006/relationships/hyperlink" Target="https://www.govinfo.gov/content/pkg/CFR-2017-title42-vol5/pdf/CFR-2017-title42-vol5-sec1001-1901.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govinfo.gov/content/pkg/USCODE-2017-title42/pdf/USCODE-2017-title42-chap7-subchapXVIII-partE-sec1395nn.pdf" TargetMode="External"/><Relationship Id="rId11" Type="http://schemas.openxmlformats.org/officeDocument/2006/relationships/hyperlink" Target="https://www.govinfo.gov/content/pkg/USCODE-2017-title42/pdf/USCODE-2017-title42-chap7-subchapXI-partA-sec1320a-7.pdf" TargetMode="External"/><Relationship Id="rId5" Type="http://schemas.openxmlformats.org/officeDocument/2006/relationships/hyperlink" Target="https://www.govinfo.gov/content/pkg/USCODE-2017-title42/pdf/USCODE-2017-title42-chap7-subchapXI-partA-sec1320a-7b.pdf" TargetMode="External"/><Relationship Id="rId10" Type="http://schemas.openxmlformats.org/officeDocument/2006/relationships/hyperlink" Target="https://sam.gov/content/home" TargetMode="External"/><Relationship Id="rId4" Type="http://schemas.openxmlformats.org/officeDocument/2006/relationships/hyperlink" Target="https://www.govinfo.gov/content/pkg/USCODE-2017-title18/pdf/USCODE-2017-title18-partI-chap63-sec1346.pdf" TargetMode="External"/><Relationship Id="rId9" Type="http://schemas.openxmlformats.org/officeDocument/2006/relationships/hyperlink" Target="https://oig.hhs.gov/exclusions/exclusions_list.asp"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smbsweb.med.buffalo.edu/ubmd/training.asp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larryd@buffalo.edu"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mailto:sandrase@buffalo.edu" TargetMode="External"/><Relationship Id="rId4" Type="http://schemas.openxmlformats.org/officeDocument/2006/relationships/hyperlink" Target="mailto:smmarasi@buffalo.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ms.gov/Regulations-and-Guidance/Guidance/Manuals/Downloads/mc86c21.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cms.gov/Medicare/Prescription-Drug-Coverage/PrescriptionDrugCovContra/Downloads/Chapter9.pd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3802" y="1247886"/>
            <a:ext cx="6831106" cy="3031863"/>
          </a:xfrm>
        </p:spPr>
        <p:txBody>
          <a:bodyPr/>
          <a:lstStyle/>
          <a:p>
            <a:r>
              <a:rPr lang="en-US" sz="3600" dirty="0"/>
              <a:t>Mandatory</a:t>
            </a:r>
            <a:br>
              <a:rPr lang="en-US" sz="3600" dirty="0"/>
            </a:br>
            <a:r>
              <a:rPr lang="en-US" sz="3600" dirty="0"/>
              <a:t>Fraud, Waste &amp; Abuse</a:t>
            </a:r>
            <a:br>
              <a:rPr lang="en-US" sz="3600" dirty="0"/>
            </a:br>
            <a:r>
              <a:rPr lang="en-US" sz="3600" dirty="0"/>
              <a:t>(FWA) </a:t>
            </a:r>
            <a:br>
              <a:rPr lang="en-US" sz="3600" dirty="0"/>
            </a:br>
            <a:r>
              <a:rPr lang="en-US" sz="3600" dirty="0"/>
              <a:t>Training</a:t>
            </a:r>
            <a:br>
              <a:rPr lang="en-US" sz="3600" dirty="0"/>
            </a:br>
            <a:endParaRPr lang="en-US" sz="3600" dirty="0"/>
          </a:p>
        </p:txBody>
      </p:sp>
      <p:pic>
        <p:nvPicPr>
          <p:cNvPr id="1028" name="Picture 4" descr="Hospital team | Nurse cartoon, Nurse drawing, Medical">
            <a:extLst>
              <a:ext uri="{FF2B5EF4-FFF2-40B4-BE49-F238E27FC236}">
                <a16:creationId xmlns="" xmlns:a16="http://schemas.microsoft.com/office/drawing/2014/main" id="{0B5CD788-51A3-1D7F-5EA4-C10B7FFEF3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7494" y="3550920"/>
            <a:ext cx="4223721" cy="2815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334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Laws &amp; Penalties</a:t>
            </a:r>
          </a:p>
        </p:txBody>
      </p:sp>
      <p:sp>
        <p:nvSpPr>
          <p:cNvPr id="3" name="Content Placeholder 2"/>
          <p:cNvSpPr>
            <a:spLocks noGrp="1"/>
          </p:cNvSpPr>
          <p:nvPr>
            <p:ph idx="1"/>
          </p:nvPr>
        </p:nvSpPr>
        <p:spPr>
          <a:xfrm>
            <a:off x="2171700" y="1143000"/>
            <a:ext cx="6838950" cy="5714999"/>
          </a:xfrm>
        </p:spPr>
        <p:txBody>
          <a:bodyPr>
            <a:normAutofit/>
          </a:bodyPr>
          <a:lstStyle/>
          <a:p>
            <a:pPr>
              <a:buFont typeface="Arial" panose="020B0604020202020204" pitchFamily="34" charset="0"/>
              <a:buChar char="•"/>
            </a:pPr>
            <a:r>
              <a:rPr lang="en-US" sz="1600" dirty="0"/>
              <a:t>The </a:t>
            </a:r>
            <a:r>
              <a:rPr lang="en-US" sz="1600" dirty="0">
                <a:solidFill>
                  <a:srgbClr val="0068B3"/>
                </a:solidFill>
              </a:rPr>
              <a:t>Fraud Statute </a:t>
            </a:r>
            <a:r>
              <a:rPr lang="en-US" sz="1600" dirty="0"/>
              <a:t>makes it a criminal offense to:</a:t>
            </a:r>
          </a:p>
          <a:p>
            <a:pPr lvl="1">
              <a:buFont typeface="Wingdings" panose="05000000000000000000" pitchFamily="2" charset="2"/>
              <a:buChar char="ü"/>
            </a:pPr>
            <a:r>
              <a:rPr lang="en-US" sz="1600" dirty="0"/>
              <a:t>Knowingly and willfully execute, or attempt to execute, a scheme to defraud any health care benefit program;</a:t>
            </a:r>
          </a:p>
          <a:p>
            <a:pPr lvl="1">
              <a:buFont typeface="Wingdings" panose="05000000000000000000" pitchFamily="2" charset="2"/>
              <a:buChar char="ü"/>
            </a:pPr>
            <a:r>
              <a:rPr lang="en-US" sz="1600" dirty="0"/>
              <a:t>Obtain by means of false or fraudulent pretenses, representations or promises, any money or property owned by or under control of any health care benefit plan;</a:t>
            </a:r>
          </a:p>
          <a:p>
            <a:pPr lvl="1">
              <a:buFont typeface="Wingdings" panose="05000000000000000000" pitchFamily="2" charset="2"/>
              <a:buChar char="ü"/>
            </a:pPr>
            <a:r>
              <a:rPr lang="en-US" sz="1600" dirty="0"/>
              <a:t>Conviction does not require proof that the violator had knowledge of the law or specific intent to violate the law. </a:t>
            </a:r>
          </a:p>
          <a:p>
            <a:pPr marL="0" indent="0">
              <a:lnSpc>
                <a:spcPct val="60000"/>
              </a:lnSpc>
              <a:buNone/>
            </a:pPr>
            <a:endParaRPr lang="en-US" sz="1800" dirty="0"/>
          </a:p>
          <a:p>
            <a:pPr>
              <a:buFont typeface="Arial" panose="020B0604020202020204" pitchFamily="34" charset="0"/>
              <a:buChar char="•"/>
            </a:pPr>
            <a:r>
              <a:rPr lang="en-US" sz="1600" dirty="0"/>
              <a:t>Damages &amp; Penalties:</a:t>
            </a:r>
          </a:p>
          <a:p>
            <a:pPr lvl="1">
              <a:buFont typeface="Wingdings" panose="05000000000000000000" pitchFamily="2" charset="2"/>
              <a:buChar char="ü"/>
            </a:pPr>
            <a:r>
              <a:rPr lang="en-US" sz="1600" dirty="0"/>
              <a:t>Persons who knowingly make a false claim may be subject to criminal fines of up to $250,000, imprisonment for up to 20 years, or both.</a:t>
            </a:r>
          </a:p>
          <a:p>
            <a:pPr lvl="1">
              <a:buFont typeface="Wingdings" panose="05000000000000000000" pitchFamily="2" charset="2"/>
              <a:buChar char="ü"/>
            </a:pPr>
            <a:r>
              <a:rPr lang="en-US" sz="1600" dirty="0"/>
              <a:t>If the violations result in death the individual may be imprisoned for any term of years or for life.</a:t>
            </a:r>
          </a:p>
          <a:p>
            <a:pPr>
              <a:lnSpc>
                <a:spcPct val="50000"/>
              </a:lnSpc>
              <a:buFont typeface="Arial" panose="020B0604020202020204" pitchFamily="34" charset="0"/>
              <a:buChar char="•"/>
            </a:pPr>
            <a:endParaRPr lang="en-US" sz="1800" dirty="0"/>
          </a:p>
          <a:p>
            <a:pPr marL="285750" lvl="1">
              <a:buFont typeface="Arial" panose="020B0604020202020204" pitchFamily="34" charset="0"/>
              <a:buChar char="•"/>
            </a:pPr>
            <a:r>
              <a:rPr lang="en-US" sz="1600" dirty="0" smtClean="0"/>
              <a:t>Example</a:t>
            </a:r>
            <a:r>
              <a:rPr lang="en-US" sz="1600" dirty="0"/>
              <a:t>:</a:t>
            </a:r>
          </a:p>
          <a:p>
            <a:pPr lvl="1">
              <a:buFont typeface="Wingdings" panose="05000000000000000000" pitchFamily="2" charset="2"/>
              <a:buChar char="ü"/>
            </a:pPr>
            <a:r>
              <a:rPr lang="en-US" sz="1600" dirty="0"/>
              <a:t>A Pennsylvania pharmacist submitted Medicare claims for non-existent prescriptions &amp; drugs not dispensed. Pleaded guilty to health care fraud. Received 15-month prison sentence and paid $166,000 in restitution.</a:t>
            </a:r>
          </a:p>
          <a:p>
            <a:pPr lvl="1">
              <a:buFont typeface="Wingdings" panose="05000000000000000000" pitchFamily="2" charset="2"/>
              <a:buChar char="ü"/>
            </a:pPr>
            <a:endParaRPr lang="en-US" sz="1800" dirty="0"/>
          </a:p>
          <a:p>
            <a:pPr marL="0" indent="0">
              <a:buNone/>
            </a:pPr>
            <a:endParaRPr lang="en-US" dirty="0">
              <a:solidFill>
                <a:srgbClr val="0068B3"/>
              </a:solidFill>
            </a:endParaRPr>
          </a:p>
          <a:p>
            <a:endParaRPr lang="en-US" dirty="0"/>
          </a:p>
        </p:txBody>
      </p:sp>
    </p:spTree>
    <p:extLst>
      <p:ext uri="{BB962C8B-B14F-4D97-AF65-F5344CB8AC3E}">
        <p14:creationId xmlns:p14="http://schemas.microsoft.com/office/powerpoint/2010/main" val="4213182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Laws &amp; Penalties</a:t>
            </a:r>
          </a:p>
        </p:txBody>
      </p:sp>
      <p:sp>
        <p:nvSpPr>
          <p:cNvPr id="3" name="Content Placeholder 2"/>
          <p:cNvSpPr>
            <a:spLocks noGrp="1"/>
          </p:cNvSpPr>
          <p:nvPr>
            <p:ph idx="1"/>
          </p:nvPr>
        </p:nvSpPr>
        <p:spPr>
          <a:xfrm>
            <a:off x="2039504" y="1282849"/>
            <a:ext cx="7222830" cy="5575151"/>
          </a:xfrm>
        </p:spPr>
        <p:txBody>
          <a:bodyPr>
            <a:normAutofit/>
          </a:bodyPr>
          <a:lstStyle/>
          <a:p>
            <a:pPr>
              <a:buFont typeface="Arial" panose="020B0604020202020204" pitchFamily="34" charset="0"/>
              <a:buChar char="•"/>
            </a:pPr>
            <a:r>
              <a:rPr lang="en-US" sz="1800" dirty="0"/>
              <a:t>The </a:t>
            </a:r>
            <a:r>
              <a:rPr lang="en-US" sz="1800" dirty="0">
                <a:solidFill>
                  <a:srgbClr val="0068B3"/>
                </a:solidFill>
              </a:rPr>
              <a:t>Anti-Kickback Statute (AKS): </a:t>
            </a:r>
            <a:r>
              <a:rPr lang="en-US" sz="1800" dirty="0"/>
              <a:t> </a:t>
            </a:r>
          </a:p>
          <a:p>
            <a:pPr lvl="1">
              <a:buFont typeface="Wingdings" panose="05000000000000000000" pitchFamily="2" charset="2"/>
              <a:buChar char="ü"/>
            </a:pPr>
            <a:r>
              <a:rPr lang="en-US" sz="1800" dirty="0"/>
              <a:t>Makes it a crime to knowingly and willfully offer, pay, solicit or get any remuneration directly or indirectly to induce or reward patient referrals or business generation involving any item or service payable by a federal health care program.</a:t>
            </a:r>
          </a:p>
          <a:p>
            <a:pPr lvl="1">
              <a:buFont typeface="Wingdings" panose="05000000000000000000" pitchFamily="2" charset="2"/>
              <a:buChar char="ü"/>
            </a:pPr>
            <a:r>
              <a:rPr lang="en-US" sz="1800" dirty="0"/>
              <a:t>Safe harbors may apply.</a:t>
            </a:r>
          </a:p>
          <a:p>
            <a:pPr marL="0" indent="0">
              <a:lnSpc>
                <a:spcPct val="0"/>
              </a:lnSpc>
              <a:buNone/>
            </a:pPr>
            <a:endParaRPr lang="en-US" dirty="0"/>
          </a:p>
          <a:p>
            <a:pPr>
              <a:buFont typeface="Arial" panose="020B0604020202020204" pitchFamily="34" charset="0"/>
              <a:buChar char="•"/>
            </a:pPr>
            <a:r>
              <a:rPr lang="en-US" sz="1800" dirty="0"/>
              <a:t>Damages &amp; Penalties:</a:t>
            </a:r>
          </a:p>
          <a:p>
            <a:pPr marL="747713" lvl="3" indent="-290513">
              <a:buFont typeface="Wingdings" panose="05000000000000000000" pitchFamily="2" charset="2"/>
              <a:buChar char="ü"/>
            </a:pPr>
            <a:r>
              <a:rPr lang="en-US" sz="1800" dirty="0"/>
              <a:t>Up to $25,000 fine, imprisonment for up to 5 years, or both.</a:t>
            </a:r>
          </a:p>
          <a:p>
            <a:pPr>
              <a:lnSpc>
                <a:spcPct val="50000"/>
              </a:lnSpc>
              <a:buFont typeface="Arial" panose="020B0604020202020204" pitchFamily="34" charset="0"/>
              <a:buChar char="•"/>
            </a:pPr>
            <a:endParaRPr lang="en-US" dirty="0"/>
          </a:p>
          <a:p>
            <a:pPr>
              <a:buFont typeface="Arial" panose="020B0604020202020204" pitchFamily="34" charset="0"/>
              <a:buChar char="•"/>
            </a:pPr>
            <a:endParaRPr lang="en-US" sz="1800" dirty="0" smtClean="0"/>
          </a:p>
          <a:p>
            <a:pPr>
              <a:buFont typeface="Arial" panose="020B0604020202020204" pitchFamily="34" charset="0"/>
              <a:buChar char="•"/>
            </a:pPr>
            <a:r>
              <a:rPr lang="en-US" sz="1800" dirty="0" smtClean="0"/>
              <a:t>Example</a:t>
            </a:r>
            <a:r>
              <a:rPr lang="en-US" sz="1800" dirty="0"/>
              <a:t>:</a:t>
            </a:r>
          </a:p>
          <a:p>
            <a:pPr marL="747713" lvl="2" indent="-290513">
              <a:buFont typeface="Wingdings" panose="05000000000000000000" pitchFamily="2" charset="2"/>
              <a:buChar char="ü"/>
            </a:pPr>
            <a:r>
              <a:rPr lang="en-US" dirty="0"/>
              <a:t>Physician operating a Rhode Island pain management practice conspired to solicit and get kickbacks for prescribing a highly addictive version of Fentanyl. Reported patients had breakthrough cancer pain to secure insurance payments, and got $188,000 in speaker fee kickbacks from the manufacturer. Physician admitted the scheme cost Medicare and other payers more than $750,000. Physician was required to pay more than $750,000 in restitution.</a:t>
            </a:r>
          </a:p>
          <a:p>
            <a:pPr marL="800100" lvl="2" indent="-342900">
              <a:buFont typeface="Arial" panose="020B0604020202020204" pitchFamily="34" charset="0"/>
              <a:buChar char="•"/>
            </a:pPr>
            <a:endParaRPr lang="en-US" sz="2000" dirty="0"/>
          </a:p>
          <a:p>
            <a:pPr lvl="1">
              <a:buFont typeface="Wingdings" panose="05000000000000000000" pitchFamily="2" charset="2"/>
              <a:buChar char="ü"/>
            </a:pPr>
            <a:endParaRPr lang="en-US" dirty="0"/>
          </a:p>
          <a:p>
            <a:pPr marL="457200" lvl="1" indent="0">
              <a:buNone/>
            </a:pPr>
            <a:endParaRPr lang="en-US" sz="1800" dirty="0"/>
          </a:p>
          <a:p>
            <a:pPr marL="0" indent="0">
              <a:buNone/>
            </a:pPr>
            <a:endParaRPr lang="en-US" dirty="0">
              <a:solidFill>
                <a:srgbClr val="0068B3"/>
              </a:solidFill>
            </a:endParaRPr>
          </a:p>
          <a:p>
            <a:endParaRPr lang="en-US" dirty="0"/>
          </a:p>
        </p:txBody>
      </p:sp>
      <p:grpSp>
        <p:nvGrpSpPr>
          <p:cNvPr id="4" name="Group 3">
            <a:extLst>
              <a:ext uri="{FF2B5EF4-FFF2-40B4-BE49-F238E27FC236}">
                <a16:creationId xmlns="" xmlns:a16="http://schemas.microsoft.com/office/drawing/2014/main" id="{B037E0F9-E857-31C3-F1FB-53C2923201B0}"/>
              </a:ext>
            </a:extLst>
          </p:cNvPr>
          <p:cNvGrpSpPr/>
          <p:nvPr/>
        </p:nvGrpSpPr>
        <p:grpSpPr>
          <a:xfrm>
            <a:off x="4819649" y="3833003"/>
            <a:ext cx="3120614" cy="1048353"/>
            <a:chOff x="-5263993" y="55689"/>
            <a:chExt cx="10597993" cy="3354896"/>
          </a:xfrm>
        </p:grpSpPr>
        <p:pic>
          <p:nvPicPr>
            <p:cNvPr id="5" name="Picture 4">
              <a:extLst>
                <a:ext uri="{FF2B5EF4-FFF2-40B4-BE49-F238E27FC236}">
                  <a16:creationId xmlns="" xmlns:a16="http://schemas.microsoft.com/office/drawing/2014/main" id="{B6B709BA-27BE-DD5E-8B68-1786576F99C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5263993" y="55689"/>
              <a:ext cx="4494984" cy="2584618"/>
            </a:xfrm>
            <a:prstGeom prst="rect">
              <a:avLst/>
            </a:prstGeom>
          </p:spPr>
        </p:pic>
        <p:sp>
          <p:nvSpPr>
            <p:cNvPr id="6" name="Text Box 2">
              <a:extLst>
                <a:ext uri="{FF2B5EF4-FFF2-40B4-BE49-F238E27FC236}">
                  <a16:creationId xmlns="" xmlns:a16="http://schemas.microsoft.com/office/drawing/2014/main" id="{1595C557-0B85-D9C9-726F-3F3AD8A96EE8}"/>
                </a:ext>
              </a:extLst>
            </p:cNvPr>
            <p:cNvSpPr txBox="1"/>
            <p:nvPr/>
          </p:nvSpPr>
          <p:spPr>
            <a:xfrm>
              <a:off x="0" y="3067050"/>
              <a:ext cx="5334000" cy="343535"/>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9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98464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Laws &amp; Penalties</a:t>
            </a:r>
          </a:p>
        </p:txBody>
      </p:sp>
      <p:sp>
        <p:nvSpPr>
          <p:cNvPr id="3" name="Content Placeholder 2"/>
          <p:cNvSpPr>
            <a:spLocks noGrp="1"/>
          </p:cNvSpPr>
          <p:nvPr>
            <p:ph idx="1"/>
          </p:nvPr>
        </p:nvSpPr>
        <p:spPr>
          <a:xfrm>
            <a:off x="2097741" y="1260495"/>
            <a:ext cx="6932824" cy="1428917"/>
          </a:xfrm>
        </p:spPr>
        <p:txBody>
          <a:bodyPr>
            <a:normAutofit/>
          </a:bodyPr>
          <a:lstStyle/>
          <a:p>
            <a:pPr>
              <a:buFont typeface="Arial" panose="020B0604020202020204" pitchFamily="34" charset="0"/>
              <a:buChar char="•"/>
            </a:pPr>
            <a:r>
              <a:rPr lang="en-US" sz="1600" dirty="0"/>
              <a:t>The </a:t>
            </a:r>
            <a:r>
              <a:rPr lang="en-US" sz="1600" dirty="0">
                <a:solidFill>
                  <a:srgbClr val="0068B3"/>
                </a:solidFill>
              </a:rPr>
              <a:t>Stark Statute (Physician Self-Referral Law): </a:t>
            </a:r>
            <a:r>
              <a:rPr lang="en-US" sz="1600" dirty="0"/>
              <a:t> </a:t>
            </a:r>
          </a:p>
          <a:p>
            <a:pPr lvl="1">
              <a:buFont typeface="Wingdings" panose="05000000000000000000" pitchFamily="2" charset="2"/>
              <a:buChar char="ü"/>
            </a:pPr>
            <a:r>
              <a:rPr lang="en-US" sz="1600" dirty="0"/>
              <a:t>Prohibits a physician from referring a patient to get certain designated health services (DHS) from a provider with whom a physician, or a physician’s immediate family member has a financial relationship, unless an exception applies.</a:t>
            </a:r>
          </a:p>
          <a:p>
            <a:pPr marL="457200" lvl="1" indent="0">
              <a:lnSpc>
                <a:spcPct val="50000"/>
              </a:lnSpc>
              <a:buNone/>
            </a:pPr>
            <a:endParaRPr lang="en-US" sz="1600" dirty="0"/>
          </a:p>
          <a:p>
            <a:pPr lvl="1">
              <a:buFont typeface="Wingdings" panose="05000000000000000000" pitchFamily="2" charset="2"/>
              <a:buChar char="ü"/>
            </a:pPr>
            <a:endParaRPr lang="en-US" sz="1800" dirty="0"/>
          </a:p>
          <a:p>
            <a:pPr marL="0" indent="0">
              <a:buNone/>
            </a:pPr>
            <a:endParaRPr lang="en-US" dirty="0">
              <a:solidFill>
                <a:srgbClr val="0068B3"/>
              </a:solidFill>
            </a:endParaRPr>
          </a:p>
          <a:p>
            <a:endParaRPr lang="en-US" dirty="0"/>
          </a:p>
        </p:txBody>
      </p:sp>
      <p:sp>
        <p:nvSpPr>
          <p:cNvPr id="4" name="TextBox 3">
            <a:extLst>
              <a:ext uri="{FF2B5EF4-FFF2-40B4-BE49-F238E27FC236}">
                <a16:creationId xmlns="" xmlns:a16="http://schemas.microsoft.com/office/drawing/2014/main" id="{63C5763D-C556-B7CE-22B1-73EBEA80F2BD}"/>
              </a:ext>
            </a:extLst>
          </p:cNvPr>
          <p:cNvSpPr txBox="1"/>
          <p:nvPr/>
        </p:nvSpPr>
        <p:spPr>
          <a:xfrm>
            <a:off x="2097741" y="2770329"/>
            <a:ext cx="6737683" cy="3108543"/>
          </a:xfrm>
          <a:prstGeom prst="rect">
            <a:avLst/>
          </a:prstGeom>
          <a:noFill/>
        </p:spPr>
        <p:txBody>
          <a:bodyPr wrap="square" rtlCol="0">
            <a:spAutoFit/>
          </a:bodyPr>
          <a:lstStyle/>
          <a:p>
            <a:pPr>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 </a:t>
            </a:r>
            <a:r>
              <a:rPr lang="en-US" sz="1600" dirty="0">
                <a:solidFill>
                  <a:srgbClr val="7D7C7D"/>
                </a:solidFill>
                <a:latin typeface="Times New Roman" panose="02020603050405020304" pitchFamily="18" charset="0"/>
                <a:cs typeface="Times New Roman" panose="02020603050405020304" pitchFamily="18" charset="0"/>
              </a:rPr>
              <a:t>Designated Health Services</a:t>
            </a:r>
          </a:p>
          <a:p>
            <a:pPr marL="290513">
              <a:buFont typeface="Wingdings" panose="05000000000000000000" pitchFamily="2" charset="2"/>
              <a:buChar char="ü"/>
            </a:pPr>
            <a:r>
              <a:rPr lang="en-US" sz="1600" dirty="0">
                <a:solidFill>
                  <a:srgbClr val="7D7C7D"/>
                </a:solidFill>
                <a:latin typeface="Times New Roman" panose="02020603050405020304" pitchFamily="18" charset="0"/>
                <a:cs typeface="Times New Roman" panose="02020603050405020304" pitchFamily="18" charset="0"/>
              </a:rPr>
              <a:t> Clinical lab services</a:t>
            </a:r>
          </a:p>
          <a:p>
            <a:pPr marL="515938" indent="-225425">
              <a:buFont typeface="Wingdings" panose="05000000000000000000" pitchFamily="2" charset="2"/>
              <a:buChar char="ü"/>
            </a:pPr>
            <a:r>
              <a:rPr lang="en-US" sz="1600" dirty="0">
                <a:solidFill>
                  <a:srgbClr val="7D7C7D"/>
                </a:solidFill>
                <a:latin typeface="Times New Roman" panose="02020603050405020304" pitchFamily="18" charset="0"/>
                <a:cs typeface="Times New Roman" panose="02020603050405020304" pitchFamily="18" charset="0"/>
              </a:rPr>
              <a:t>Physical therapy, occupational therapy, and outpatient speech-language pathology services</a:t>
            </a:r>
          </a:p>
          <a:p>
            <a:pPr marL="515938" indent="-225425">
              <a:buFont typeface="Wingdings" panose="05000000000000000000" pitchFamily="2" charset="2"/>
              <a:buChar char="ü"/>
            </a:pPr>
            <a:r>
              <a:rPr lang="en-US" sz="1600" dirty="0">
                <a:solidFill>
                  <a:srgbClr val="7D7C7D"/>
                </a:solidFill>
                <a:latin typeface="Times New Roman" panose="02020603050405020304" pitchFamily="18" charset="0"/>
                <a:cs typeface="Times New Roman" panose="02020603050405020304" pitchFamily="18" charset="0"/>
              </a:rPr>
              <a:t>Radiology and other imaging services</a:t>
            </a:r>
          </a:p>
          <a:p>
            <a:pPr marL="290513">
              <a:buFont typeface="Wingdings" panose="05000000000000000000" pitchFamily="2" charset="2"/>
              <a:buChar char="ü"/>
            </a:pPr>
            <a:r>
              <a:rPr lang="en-US" sz="1600" dirty="0">
                <a:solidFill>
                  <a:srgbClr val="7D7C7D"/>
                </a:solidFill>
                <a:latin typeface="Times New Roman" panose="02020603050405020304" pitchFamily="18" charset="0"/>
                <a:cs typeface="Times New Roman" panose="02020603050405020304" pitchFamily="18" charset="0"/>
              </a:rPr>
              <a:t> DME and supplies</a:t>
            </a:r>
          </a:p>
          <a:p>
            <a:pPr marL="515938" indent="-225425">
              <a:buFont typeface="Wingdings" panose="05000000000000000000" pitchFamily="2" charset="2"/>
              <a:buChar char="ü"/>
            </a:pPr>
            <a:r>
              <a:rPr lang="en-US" sz="1600" dirty="0">
                <a:solidFill>
                  <a:srgbClr val="7D7C7D"/>
                </a:solidFill>
                <a:latin typeface="Times New Roman" panose="02020603050405020304" pitchFamily="18" charset="0"/>
                <a:cs typeface="Times New Roman" panose="02020603050405020304" pitchFamily="18" charset="0"/>
              </a:rPr>
              <a:t>Parenteral and enteral nutrients, equipment, and supplies</a:t>
            </a:r>
          </a:p>
          <a:p>
            <a:pPr marL="515938" indent="-225425">
              <a:buFont typeface="Wingdings" panose="05000000000000000000" pitchFamily="2" charset="2"/>
              <a:buChar char="ü"/>
            </a:pPr>
            <a:r>
              <a:rPr lang="en-US" sz="1600" dirty="0">
                <a:solidFill>
                  <a:srgbClr val="7D7C7D"/>
                </a:solidFill>
                <a:latin typeface="Times New Roman" panose="02020603050405020304" pitchFamily="18" charset="0"/>
                <a:cs typeface="Times New Roman" panose="02020603050405020304" pitchFamily="18" charset="0"/>
              </a:rPr>
              <a:t>Prosthetics, orthotics, and supplies</a:t>
            </a:r>
          </a:p>
          <a:p>
            <a:pPr marL="515938" indent="-225425">
              <a:buFont typeface="Wingdings" panose="05000000000000000000" pitchFamily="2" charset="2"/>
              <a:buChar char="ü"/>
            </a:pPr>
            <a:r>
              <a:rPr lang="en-US" sz="1600" dirty="0">
                <a:solidFill>
                  <a:srgbClr val="7D7C7D"/>
                </a:solidFill>
                <a:latin typeface="Times New Roman" panose="02020603050405020304" pitchFamily="18" charset="0"/>
                <a:cs typeface="Times New Roman" panose="02020603050405020304" pitchFamily="18" charset="0"/>
              </a:rPr>
              <a:t>Home health services </a:t>
            </a:r>
          </a:p>
          <a:p>
            <a:pPr marL="515938" indent="-225425">
              <a:buFont typeface="Wingdings" panose="05000000000000000000" pitchFamily="2" charset="2"/>
              <a:buChar char="ü"/>
            </a:pPr>
            <a:r>
              <a:rPr lang="en-US" sz="1600" dirty="0">
                <a:solidFill>
                  <a:srgbClr val="7D7C7D"/>
                </a:solidFill>
                <a:latin typeface="Times New Roman" panose="02020603050405020304" pitchFamily="18" charset="0"/>
                <a:cs typeface="Times New Roman" panose="02020603050405020304" pitchFamily="18" charset="0"/>
              </a:rPr>
              <a:t>Outpatient prescription drugs</a:t>
            </a:r>
          </a:p>
          <a:p>
            <a:pPr marL="515938" indent="-225425">
              <a:buFont typeface="Wingdings" panose="05000000000000000000" pitchFamily="2" charset="2"/>
              <a:buChar char="ü"/>
            </a:pPr>
            <a:r>
              <a:rPr lang="en-US" sz="1600" dirty="0">
                <a:solidFill>
                  <a:srgbClr val="7D7C7D"/>
                </a:solidFill>
                <a:latin typeface="Times New Roman" panose="02020603050405020304" pitchFamily="18" charset="0"/>
                <a:cs typeface="Times New Roman" panose="02020603050405020304" pitchFamily="18" charset="0"/>
              </a:rPr>
              <a:t>Inpatient and outpatient hospital services.</a:t>
            </a:r>
          </a:p>
          <a:p>
            <a:pPr marL="742950">
              <a:buFont typeface="Wingdings" panose="05000000000000000000" pitchFamily="2" charset="2"/>
              <a:buChar char="ü"/>
            </a:pPr>
            <a:endParaRPr lang="en-US" sz="1800" dirty="0"/>
          </a:p>
        </p:txBody>
      </p:sp>
      <p:pic>
        <p:nvPicPr>
          <p:cNvPr id="10244" name="Picture 4" descr="ONC Gives 10 Universities $73 Million To Build Stronger Public Health IT  Workforce | The Healthcare Technology Report.">
            <a:extLst>
              <a:ext uri="{FF2B5EF4-FFF2-40B4-BE49-F238E27FC236}">
                <a16:creationId xmlns="" xmlns:a16="http://schemas.microsoft.com/office/drawing/2014/main" id="{D113DBF6-5A06-53A2-D302-5630943146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0854" y="5215089"/>
            <a:ext cx="2387601" cy="1327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304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Laws &amp; Penalties</a:t>
            </a:r>
          </a:p>
        </p:txBody>
      </p:sp>
      <p:sp>
        <p:nvSpPr>
          <p:cNvPr id="3" name="Content Placeholder 2"/>
          <p:cNvSpPr>
            <a:spLocks noGrp="1"/>
          </p:cNvSpPr>
          <p:nvPr>
            <p:ph idx="1"/>
          </p:nvPr>
        </p:nvSpPr>
        <p:spPr>
          <a:xfrm>
            <a:off x="2248347" y="1613646"/>
            <a:ext cx="6630107" cy="4572000"/>
          </a:xfrm>
        </p:spPr>
        <p:txBody>
          <a:bodyPr>
            <a:normAutofit/>
          </a:bodyPr>
          <a:lstStyle/>
          <a:p>
            <a:pPr>
              <a:buFont typeface="Arial" panose="020B0604020202020204" pitchFamily="34" charset="0"/>
              <a:buChar char="•"/>
            </a:pPr>
            <a:r>
              <a:rPr lang="en-US" sz="1800" dirty="0"/>
              <a:t>The </a:t>
            </a:r>
            <a:r>
              <a:rPr lang="en-US" sz="1800" dirty="0">
                <a:solidFill>
                  <a:srgbClr val="0068B3"/>
                </a:solidFill>
              </a:rPr>
              <a:t>Stark Statute (Physician Self-Referral Law) </a:t>
            </a:r>
            <a:r>
              <a:rPr lang="en-US" sz="1800" dirty="0"/>
              <a:t>(Continued)</a:t>
            </a:r>
          </a:p>
          <a:p>
            <a:pPr marL="0" indent="0">
              <a:lnSpc>
                <a:spcPct val="50000"/>
              </a:lnSpc>
              <a:buNone/>
            </a:pPr>
            <a:endParaRPr lang="en-US" sz="1800" dirty="0"/>
          </a:p>
          <a:p>
            <a:pPr>
              <a:buFont typeface="Arial" panose="020B0604020202020204" pitchFamily="34" charset="0"/>
              <a:buChar char="•"/>
            </a:pPr>
            <a:r>
              <a:rPr lang="en-US" sz="1800" dirty="0"/>
              <a:t>Damages &amp; Penalties</a:t>
            </a:r>
          </a:p>
          <a:p>
            <a:pPr marL="685800" lvl="2">
              <a:buFont typeface="Wingdings" panose="05000000000000000000" pitchFamily="2" charset="2"/>
              <a:buChar char="ü"/>
            </a:pPr>
            <a:r>
              <a:rPr lang="en-US" dirty="0"/>
              <a:t> A penalty of approximately $25,000 can be imposed for each service provided.</a:t>
            </a:r>
          </a:p>
          <a:p>
            <a:pPr marL="685800" lvl="2">
              <a:buFont typeface="Wingdings" panose="05000000000000000000" pitchFamily="2" charset="2"/>
              <a:buChar char="ü"/>
            </a:pPr>
            <a:r>
              <a:rPr lang="en-US" dirty="0"/>
              <a:t>May also be a fine over $160,000 for entering into an unlawful arrangement or scheme.</a:t>
            </a:r>
          </a:p>
          <a:p>
            <a:pPr marL="457200" lvl="2" indent="0">
              <a:buNone/>
            </a:pPr>
            <a:r>
              <a:rPr lang="en-US" sz="900" dirty="0"/>
              <a:t> </a:t>
            </a:r>
          </a:p>
          <a:p>
            <a:pPr marL="285750" lvl="1">
              <a:buFont typeface="Arial" panose="020B0604020202020204" pitchFamily="34" charset="0"/>
              <a:buChar char="•"/>
            </a:pPr>
            <a:r>
              <a:rPr lang="en-US" sz="1800" dirty="0"/>
              <a:t>Example:</a:t>
            </a:r>
          </a:p>
          <a:p>
            <a:pPr lvl="1">
              <a:buFont typeface="Wingdings" panose="05000000000000000000" pitchFamily="2" charset="2"/>
              <a:buChar char="ü"/>
            </a:pPr>
            <a:r>
              <a:rPr lang="en-US" sz="1800" dirty="0"/>
              <a:t>A California hospital was ordered to pay more than $3.2 million to settle Stark Law violations for maintaining 97 finance relationships with physicians and physician groups outside the fair market value standards or that were improperly documented as exceptions.</a:t>
            </a:r>
          </a:p>
          <a:p>
            <a:pPr lvl="1">
              <a:buFont typeface="Wingdings" panose="05000000000000000000" pitchFamily="2" charset="2"/>
              <a:buChar char="ü"/>
            </a:pPr>
            <a:endParaRPr lang="en-US" sz="1800" dirty="0"/>
          </a:p>
          <a:p>
            <a:pPr marL="0" indent="0">
              <a:buNone/>
            </a:pPr>
            <a:endParaRPr lang="en-US" dirty="0">
              <a:solidFill>
                <a:srgbClr val="0068B3"/>
              </a:solidFill>
            </a:endParaRPr>
          </a:p>
          <a:p>
            <a:endParaRPr lang="en-US" dirty="0"/>
          </a:p>
        </p:txBody>
      </p:sp>
    </p:spTree>
    <p:extLst>
      <p:ext uri="{BB962C8B-B14F-4D97-AF65-F5344CB8AC3E}">
        <p14:creationId xmlns:p14="http://schemas.microsoft.com/office/powerpoint/2010/main" val="2496877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810" y="179104"/>
            <a:ext cx="6534729" cy="868362"/>
          </a:xfrm>
        </p:spPr>
        <p:txBody>
          <a:bodyPr/>
          <a:lstStyle/>
          <a:p>
            <a:pPr algn="ctr"/>
            <a:r>
              <a:rPr lang="en-US" dirty="0"/>
              <a:t>Laws &amp; Penalties</a:t>
            </a:r>
          </a:p>
        </p:txBody>
      </p:sp>
      <p:sp>
        <p:nvSpPr>
          <p:cNvPr id="3" name="Content Placeholder 2"/>
          <p:cNvSpPr>
            <a:spLocks noGrp="1"/>
          </p:cNvSpPr>
          <p:nvPr>
            <p:ph idx="1"/>
          </p:nvPr>
        </p:nvSpPr>
        <p:spPr>
          <a:xfrm>
            <a:off x="2169994" y="1228724"/>
            <a:ext cx="6810233" cy="5745281"/>
          </a:xfrm>
        </p:spPr>
        <p:txBody>
          <a:bodyPr>
            <a:normAutofit/>
          </a:bodyPr>
          <a:lstStyle/>
          <a:p>
            <a:pPr>
              <a:buFont typeface="Arial" panose="020B0604020202020204" pitchFamily="34" charset="0"/>
              <a:buChar char="•"/>
            </a:pPr>
            <a:r>
              <a:rPr lang="en-US" sz="1800" dirty="0">
                <a:solidFill>
                  <a:srgbClr val="0068B3"/>
                </a:solidFill>
              </a:rPr>
              <a:t>Civil Monetary Penalties Law (CMP) </a:t>
            </a:r>
            <a:r>
              <a:rPr lang="en-US" sz="1800" dirty="0"/>
              <a:t>authorizes the OIG to seek civil monetary penalties, and sometimes exclusions, for a variety of fraud violations, including:</a:t>
            </a:r>
            <a:r>
              <a:rPr lang="en-US" sz="1800" dirty="0">
                <a:solidFill>
                  <a:srgbClr val="0068B3"/>
                </a:solidFill>
              </a:rPr>
              <a:t> </a:t>
            </a:r>
            <a:r>
              <a:rPr lang="en-US" sz="1800" dirty="0"/>
              <a:t> </a:t>
            </a:r>
          </a:p>
          <a:p>
            <a:pPr marL="0" indent="0">
              <a:lnSpc>
                <a:spcPct val="50000"/>
              </a:lnSpc>
              <a:buNone/>
            </a:pPr>
            <a:endParaRPr lang="en-US" sz="1800" dirty="0"/>
          </a:p>
          <a:p>
            <a:pPr lvl="1">
              <a:buFont typeface="Wingdings" panose="05000000000000000000" pitchFamily="2" charset="2"/>
              <a:buChar char="ü"/>
            </a:pPr>
            <a:r>
              <a:rPr lang="en-US" sz="1600" dirty="0"/>
              <a:t>Arranging for an excluded individual’s or entity’s services or items;</a:t>
            </a:r>
          </a:p>
          <a:p>
            <a:pPr lvl="1">
              <a:buFont typeface="Wingdings" panose="05000000000000000000" pitchFamily="2" charset="2"/>
              <a:buChar char="ü"/>
            </a:pPr>
            <a:r>
              <a:rPr lang="en-US" sz="1600" dirty="0"/>
              <a:t>Failing to grant OIG timely access to records;</a:t>
            </a:r>
          </a:p>
          <a:p>
            <a:pPr lvl="1">
              <a:buFont typeface="Wingdings" panose="05000000000000000000" pitchFamily="2" charset="2"/>
              <a:buChar char="ü"/>
            </a:pPr>
            <a:r>
              <a:rPr lang="en-US" sz="1600" dirty="0"/>
              <a:t>Filing a claim you know or should know is for an item or service that wasn’t provided as claimed, or is false or fraudulent;</a:t>
            </a:r>
          </a:p>
          <a:p>
            <a:pPr lvl="1">
              <a:buFont typeface="Wingdings" panose="05000000000000000000" pitchFamily="2" charset="2"/>
              <a:buChar char="ü"/>
            </a:pPr>
            <a:r>
              <a:rPr lang="en-US" sz="1600" dirty="0"/>
              <a:t>Filing a claim you know or should know is for an unpayable item or service;</a:t>
            </a:r>
          </a:p>
          <a:p>
            <a:pPr lvl="1">
              <a:buFont typeface="Wingdings" panose="05000000000000000000" pitchFamily="2" charset="2"/>
              <a:buChar char="ü"/>
            </a:pPr>
            <a:r>
              <a:rPr lang="en-US" sz="1600" dirty="0"/>
              <a:t>Violating the AKS;</a:t>
            </a:r>
          </a:p>
          <a:p>
            <a:pPr lvl="1">
              <a:buFont typeface="Wingdings" panose="05000000000000000000" pitchFamily="2" charset="2"/>
              <a:buChar char="ü"/>
            </a:pPr>
            <a:r>
              <a:rPr lang="en-US" sz="1600" dirty="0"/>
              <a:t>Violation the Medicare physician agreement;</a:t>
            </a:r>
          </a:p>
          <a:p>
            <a:pPr lvl="1">
              <a:buFont typeface="Wingdings" panose="05000000000000000000" pitchFamily="2" charset="2"/>
              <a:buChar char="ü"/>
            </a:pPr>
            <a:r>
              <a:rPr lang="en-US" sz="1600" dirty="0"/>
              <a:t>Providing false or misleading information expected to influence a discharge decision;</a:t>
            </a:r>
          </a:p>
          <a:p>
            <a:pPr lvl="1">
              <a:buFont typeface="Wingdings" panose="05000000000000000000" pitchFamily="2" charset="2"/>
              <a:buChar char="ü"/>
            </a:pPr>
            <a:r>
              <a:rPr lang="en-US" sz="1600" dirty="0"/>
              <a:t>Failing to provide an adequate medical screening exam for patients who present to a hospital ED with an emergency medical condition or in labor;</a:t>
            </a:r>
          </a:p>
          <a:p>
            <a:pPr lvl="1">
              <a:buFont typeface="Wingdings" panose="05000000000000000000" pitchFamily="2" charset="2"/>
              <a:buChar char="ü"/>
            </a:pPr>
            <a:r>
              <a:rPr lang="en-US" sz="1600" dirty="0"/>
              <a:t>Making false statements or misrepresentations on applications or contracts to participate in federal health care programs.</a:t>
            </a:r>
          </a:p>
          <a:p>
            <a:pPr lvl="1">
              <a:buFont typeface="Wingdings" panose="05000000000000000000" pitchFamily="2" charset="2"/>
              <a:buChar char="ü"/>
            </a:pPr>
            <a:endParaRPr lang="en-US" sz="1800" dirty="0"/>
          </a:p>
          <a:p>
            <a:pPr marL="0" indent="0">
              <a:buNone/>
            </a:pPr>
            <a:endParaRPr lang="en-US" sz="1800" dirty="0"/>
          </a:p>
          <a:p>
            <a:pPr marL="0" indent="0">
              <a:buNone/>
            </a:pPr>
            <a:endParaRPr lang="en-US" sz="1600" dirty="0">
              <a:solidFill>
                <a:srgbClr val="0068B3"/>
              </a:solidFill>
            </a:endParaRPr>
          </a:p>
          <a:p>
            <a:endParaRPr lang="en-US" dirty="0"/>
          </a:p>
        </p:txBody>
      </p:sp>
    </p:spTree>
    <p:extLst>
      <p:ext uri="{BB962C8B-B14F-4D97-AF65-F5344CB8AC3E}">
        <p14:creationId xmlns:p14="http://schemas.microsoft.com/office/powerpoint/2010/main" val="2815163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3726" y="274638"/>
            <a:ext cx="6534729" cy="868362"/>
          </a:xfrm>
        </p:spPr>
        <p:txBody>
          <a:bodyPr anchor="ctr">
            <a:normAutofit/>
          </a:bodyPr>
          <a:lstStyle/>
          <a:p>
            <a:r>
              <a:rPr lang="en-US" dirty="0"/>
              <a:t>Laws &amp; Penalties</a:t>
            </a:r>
          </a:p>
        </p:txBody>
      </p:sp>
      <p:pic>
        <p:nvPicPr>
          <p:cNvPr id="2050" name="Picture 2" descr="More Big Money: OSHA and EPA Civil Penalties Increase for 2023 | Workplace  Safety and Environmental Law Alert Blog">
            <a:extLst>
              <a:ext uri="{FF2B5EF4-FFF2-40B4-BE49-F238E27FC236}">
                <a16:creationId xmlns="" xmlns:a16="http://schemas.microsoft.com/office/drawing/2014/main" id="{DCD07CAF-6D60-7885-A780-691148D337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174" r="28006" b="1"/>
          <a:stretch/>
        </p:blipFill>
        <p:spPr bwMode="auto">
          <a:xfrm>
            <a:off x="2214633" y="1839557"/>
            <a:ext cx="2926092" cy="4421394"/>
          </a:xfrm>
          <a:prstGeom prst="rect">
            <a:avLst/>
          </a:prstGeom>
          <a:solidFill>
            <a:srgbClr val="FFFFFF"/>
          </a:solidFill>
          <a:extLst/>
        </p:spPr>
      </p:pic>
      <p:sp>
        <p:nvSpPr>
          <p:cNvPr id="3" name="Content Placeholder 2"/>
          <p:cNvSpPr>
            <a:spLocks noGrp="1"/>
          </p:cNvSpPr>
          <p:nvPr>
            <p:ph sz="half" idx="13"/>
          </p:nvPr>
        </p:nvSpPr>
        <p:spPr>
          <a:xfrm>
            <a:off x="5269817" y="1839557"/>
            <a:ext cx="3608638" cy="4822499"/>
          </a:xfrm>
        </p:spPr>
        <p:txBody>
          <a:bodyPr>
            <a:normAutofit lnSpcReduction="10000"/>
          </a:bodyPr>
          <a:lstStyle/>
          <a:p>
            <a:pPr>
              <a:lnSpc>
                <a:spcPct val="90000"/>
              </a:lnSpc>
              <a:buFont typeface="Arial" panose="020B0604020202020204" pitchFamily="34" charset="0"/>
              <a:buChar char="•"/>
            </a:pPr>
            <a:r>
              <a:rPr lang="en-US" sz="1600" dirty="0"/>
              <a:t>Damages &amp; Penalties</a:t>
            </a:r>
          </a:p>
          <a:p>
            <a:pPr marL="742950" lvl="2" indent="-285750">
              <a:lnSpc>
                <a:spcPct val="90000"/>
              </a:lnSpc>
              <a:buFont typeface="Wingdings" panose="05000000000000000000" pitchFamily="2" charset="2"/>
              <a:buChar char="ü"/>
            </a:pPr>
            <a:r>
              <a:rPr lang="en-US" sz="1600" dirty="0"/>
              <a:t>Vary based on the type of violation.</a:t>
            </a:r>
          </a:p>
          <a:p>
            <a:pPr marL="742950" lvl="2" indent="-285750">
              <a:lnSpc>
                <a:spcPct val="90000"/>
              </a:lnSpc>
              <a:buFont typeface="Wingdings" panose="05000000000000000000" pitchFamily="2" charset="2"/>
              <a:buChar char="ü"/>
            </a:pPr>
            <a:r>
              <a:rPr lang="en-US" sz="1600" dirty="0"/>
              <a:t>Approximately $10,000-$50,000 per violation.</a:t>
            </a:r>
          </a:p>
          <a:p>
            <a:pPr marL="742950" lvl="2" indent="-285750">
              <a:lnSpc>
                <a:spcPct val="90000"/>
              </a:lnSpc>
              <a:buFont typeface="Wingdings" panose="05000000000000000000" pitchFamily="2" charset="2"/>
              <a:buChar char="ü"/>
            </a:pPr>
            <a:r>
              <a:rPr lang="en-US" sz="1600" dirty="0"/>
              <a:t>Also subject to up to 3 times the amount claimed for each service or item, or up to 3 times the amount of remuneration offered, paid, solicited or received.</a:t>
            </a:r>
          </a:p>
          <a:p>
            <a:pPr marL="742950" lvl="2" indent="-285750">
              <a:lnSpc>
                <a:spcPct val="90000"/>
              </a:lnSpc>
              <a:spcBef>
                <a:spcPts val="0"/>
              </a:spcBef>
              <a:buFont typeface="Wingdings" panose="05000000000000000000" pitchFamily="2" charset="2"/>
              <a:buChar char="ü"/>
            </a:pPr>
            <a:endParaRPr lang="en-US" sz="1600" dirty="0"/>
          </a:p>
          <a:p>
            <a:pPr marL="457200" lvl="2" indent="0">
              <a:lnSpc>
                <a:spcPct val="90000"/>
              </a:lnSpc>
              <a:spcBef>
                <a:spcPts val="0"/>
              </a:spcBef>
            </a:pPr>
            <a:endParaRPr lang="en-US" sz="1600" dirty="0"/>
          </a:p>
          <a:p>
            <a:pPr marL="346075" lvl="2" indent="-285750">
              <a:lnSpc>
                <a:spcPct val="90000"/>
              </a:lnSpc>
              <a:buFont typeface="Arial" panose="020B0604020202020204" pitchFamily="34" charset="0"/>
              <a:buChar char="•"/>
            </a:pPr>
            <a:r>
              <a:rPr lang="en-US" sz="1600" dirty="0"/>
              <a:t>Example:</a:t>
            </a:r>
          </a:p>
          <a:p>
            <a:pPr marL="692150" lvl="2" indent="-285750">
              <a:lnSpc>
                <a:spcPct val="90000"/>
              </a:lnSpc>
              <a:buFont typeface="Wingdings" panose="05000000000000000000" pitchFamily="2" charset="2"/>
              <a:buChar char="ü"/>
            </a:pPr>
            <a:r>
              <a:rPr lang="en-US" sz="1600" dirty="0"/>
              <a:t>A California pharmacy and its owner agreed to pay over $1.3 million to settle allegations they submitted unsubstantiated Medicare Part D claims for brand name prescription drugs the pharmacy couldn’t have dispensed based on inventory records.</a:t>
            </a:r>
          </a:p>
          <a:p>
            <a:pPr marL="742950" lvl="2" indent="-285750">
              <a:lnSpc>
                <a:spcPct val="90000"/>
              </a:lnSpc>
              <a:buFont typeface="Wingdings" panose="05000000000000000000" pitchFamily="2" charset="2"/>
              <a:buChar char="ü"/>
            </a:pPr>
            <a:endParaRPr lang="en-US" sz="1600" dirty="0"/>
          </a:p>
          <a:p>
            <a:pPr marL="0" indent="0">
              <a:lnSpc>
                <a:spcPct val="90000"/>
              </a:lnSpc>
            </a:pPr>
            <a:endParaRPr lang="en-US" sz="1600" dirty="0"/>
          </a:p>
          <a:p>
            <a:pPr>
              <a:lnSpc>
                <a:spcPct val="90000"/>
              </a:lnSpc>
            </a:pPr>
            <a:endParaRPr lang="en-US" sz="1100" dirty="0"/>
          </a:p>
        </p:txBody>
      </p:sp>
      <p:sp>
        <p:nvSpPr>
          <p:cNvPr id="4" name="TextBox 3">
            <a:extLst>
              <a:ext uri="{FF2B5EF4-FFF2-40B4-BE49-F238E27FC236}">
                <a16:creationId xmlns="" xmlns:a16="http://schemas.microsoft.com/office/drawing/2014/main" id="{98AF2BAC-D4FD-5AA7-C402-FABC00E9EEB7}"/>
              </a:ext>
            </a:extLst>
          </p:cNvPr>
          <p:cNvSpPr txBox="1"/>
          <p:nvPr/>
        </p:nvSpPr>
        <p:spPr>
          <a:xfrm>
            <a:off x="2095590" y="1290476"/>
            <a:ext cx="6348453" cy="341632"/>
          </a:xfrm>
          <a:prstGeom prst="rect">
            <a:avLst/>
          </a:prstGeom>
          <a:noFill/>
        </p:spPr>
        <p:txBody>
          <a:bodyPr wrap="square" rtlCol="0">
            <a:spAutoFit/>
          </a:bodyPr>
          <a:lstStyle/>
          <a:p>
            <a:pPr marL="0" indent="0">
              <a:lnSpc>
                <a:spcPct val="90000"/>
              </a:lnSpc>
              <a:buNone/>
            </a:pPr>
            <a:r>
              <a:rPr lang="en-US" sz="1800" dirty="0">
                <a:solidFill>
                  <a:srgbClr val="0068B3"/>
                </a:solidFill>
              </a:rPr>
              <a:t>Civil Monetary Penalties Law (Continued</a:t>
            </a:r>
            <a:r>
              <a:rPr lang="en-US" sz="1800" dirty="0"/>
              <a:t>) </a:t>
            </a:r>
          </a:p>
        </p:txBody>
      </p:sp>
    </p:spTree>
    <p:extLst>
      <p:ext uri="{BB962C8B-B14F-4D97-AF65-F5344CB8AC3E}">
        <p14:creationId xmlns:p14="http://schemas.microsoft.com/office/powerpoint/2010/main" val="2531884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Laws &amp; Penalties</a:t>
            </a:r>
          </a:p>
        </p:txBody>
      </p:sp>
      <p:sp>
        <p:nvSpPr>
          <p:cNvPr id="3" name="Content Placeholder 2"/>
          <p:cNvSpPr>
            <a:spLocks noGrp="1"/>
          </p:cNvSpPr>
          <p:nvPr>
            <p:ph idx="1"/>
          </p:nvPr>
        </p:nvSpPr>
        <p:spPr>
          <a:xfrm>
            <a:off x="2087593" y="1293542"/>
            <a:ext cx="6987396" cy="5441796"/>
          </a:xfrm>
        </p:spPr>
        <p:txBody>
          <a:bodyPr>
            <a:normAutofit/>
          </a:bodyPr>
          <a:lstStyle/>
          <a:p>
            <a:pPr>
              <a:buFont typeface="Arial" panose="020B0604020202020204" pitchFamily="34" charset="0"/>
              <a:buChar char="•"/>
            </a:pPr>
            <a:r>
              <a:rPr lang="en-US" sz="1800" dirty="0">
                <a:solidFill>
                  <a:srgbClr val="0068B3"/>
                </a:solidFill>
              </a:rPr>
              <a:t>Exclusion Statute: </a:t>
            </a:r>
            <a:r>
              <a:rPr lang="en-US" sz="1800" dirty="0"/>
              <a:t>Require the OIG to exclude individuals &amp; entities convicted of these criminal offenses from participating in all federal health care programs:</a:t>
            </a:r>
          </a:p>
          <a:p>
            <a:pPr marL="0" indent="0">
              <a:lnSpc>
                <a:spcPct val="50000"/>
              </a:lnSpc>
              <a:buNone/>
            </a:pPr>
            <a:endParaRPr lang="en-US" sz="1800" dirty="0"/>
          </a:p>
          <a:p>
            <a:pPr lvl="1">
              <a:buFont typeface="Wingdings" panose="05000000000000000000" pitchFamily="2" charset="2"/>
              <a:buChar char="ü"/>
            </a:pPr>
            <a:r>
              <a:rPr lang="en-US" sz="1600" dirty="0"/>
              <a:t>Medicare or Medicaid fraud, and other offenses related to delivering Medicare or Medicaid items or services;</a:t>
            </a:r>
          </a:p>
          <a:p>
            <a:pPr lvl="1">
              <a:buFont typeface="Wingdings" panose="05000000000000000000" pitchFamily="2" charset="2"/>
              <a:buChar char="ü"/>
            </a:pPr>
            <a:r>
              <a:rPr lang="en-US" sz="1600" dirty="0"/>
              <a:t>Patient abuse or neglect;</a:t>
            </a:r>
          </a:p>
          <a:p>
            <a:pPr lvl="1">
              <a:buFont typeface="Wingdings" panose="05000000000000000000" pitchFamily="2" charset="2"/>
              <a:buChar char="ü"/>
            </a:pPr>
            <a:r>
              <a:rPr lang="en-US" sz="1600" dirty="0"/>
              <a:t>Felony convictions for other health care-related fraud, theft or other financial misconduct; and</a:t>
            </a:r>
          </a:p>
          <a:p>
            <a:pPr lvl="1">
              <a:buFont typeface="Wingdings" panose="05000000000000000000" pitchFamily="2" charset="2"/>
              <a:buChar char="ü"/>
            </a:pPr>
            <a:r>
              <a:rPr lang="en-US" sz="1600" dirty="0"/>
              <a:t>Felony convictions relating to unlawful manufacture, distribution, prescription or dispensing of controlled substances.</a:t>
            </a:r>
          </a:p>
          <a:p>
            <a:pPr lvl="1">
              <a:lnSpc>
                <a:spcPct val="50000"/>
              </a:lnSpc>
              <a:buFont typeface="Wingdings" panose="05000000000000000000" pitchFamily="2" charset="2"/>
              <a:buChar char="ü"/>
            </a:pPr>
            <a:endParaRPr lang="en-US" sz="1600" dirty="0"/>
          </a:p>
          <a:p>
            <a:pPr marL="346075" lvl="1" indent="-346075">
              <a:buFont typeface="Arial" panose="020B0604020202020204" pitchFamily="34" charset="0"/>
              <a:buChar char="•"/>
            </a:pPr>
            <a:r>
              <a:rPr lang="en-US" sz="1600" dirty="0"/>
              <a:t>The OIG also maintains the List of Excluded Individuals and Entities (LEIE website.</a:t>
            </a:r>
          </a:p>
          <a:p>
            <a:pPr marL="346075" lvl="1" indent="-346075">
              <a:buFont typeface="Arial" panose="020B0604020202020204" pitchFamily="34" charset="0"/>
              <a:buChar char="•"/>
            </a:pPr>
            <a:r>
              <a:rPr lang="en-US" sz="1600" dirty="0"/>
              <a:t>The U.S. General Services Administration (GSA) administers the Excluded Parties List (EPLS), which enables various federal agencies, including the OIG, to take debarment actions.</a:t>
            </a:r>
          </a:p>
          <a:p>
            <a:pPr marL="346075" lvl="1" indent="-346075">
              <a:buFont typeface="Arial" panose="020B0604020202020204" pitchFamily="34" charset="0"/>
              <a:buChar char="•"/>
            </a:pPr>
            <a:r>
              <a:rPr lang="en-US" sz="1600" dirty="0"/>
              <a:t>Both he LEIE and EPLS should be checked when looking for excluded individuals and entities as the lists are not the same.</a:t>
            </a:r>
          </a:p>
          <a:p>
            <a:pPr marL="0" indent="0">
              <a:buNone/>
            </a:pPr>
            <a:endParaRPr lang="en-US" dirty="0"/>
          </a:p>
          <a:p>
            <a:pPr marL="457200" lvl="1" indent="0">
              <a:buNone/>
            </a:pPr>
            <a:endParaRPr lang="en-US" dirty="0"/>
          </a:p>
          <a:p>
            <a:pPr lvl="1">
              <a:buFont typeface="Wingdings" panose="05000000000000000000" pitchFamily="2" charset="2"/>
              <a:buChar char="ü"/>
            </a:pPr>
            <a:endParaRPr lang="en-US" dirty="0"/>
          </a:p>
          <a:p>
            <a:pPr marL="0" indent="0">
              <a:buNone/>
            </a:pPr>
            <a:endParaRPr lang="en-US" dirty="0">
              <a:solidFill>
                <a:srgbClr val="0068B3"/>
              </a:solidFill>
            </a:endParaRPr>
          </a:p>
          <a:p>
            <a:endParaRPr lang="en-US" dirty="0"/>
          </a:p>
        </p:txBody>
      </p:sp>
    </p:spTree>
    <p:extLst>
      <p:ext uri="{BB962C8B-B14F-4D97-AF65-F5344CB8AC3E}">
        <p14:creationId xmlns:p14="http://schemas.microsoft.com/office/powerpoint/2010/main" val="1807414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Laws &amp; Penalties</a:t>
            </a:r>
          </a:p>
        </p:txBody>
      </p:sp>
      <p:sp>
        <p:nvSpPr>
          <p:cNvPr id="3" name="Content Placeholder 2"/>
          <p:cNvSpPr>
            <a:spLocks noGrp="1"/>
          </p:cNvSpPr>
          <p:nvPr>
            <p:ph idx="1"/>
          </p:nvPr>
        </p:nvSpPr>
        <p:spPr>
          <a:xfrm>
            <a:off x="2087593" y="1293542"/>
            <a:ext cx="6987396" cy="5441796"/>
          </a:xfrm>
        </p:spPr>
        <p:txBody>
          <a:bodyPr>
            <a:normAutofit/>
          </a:bodyPr>
          <a:lstStyle/>
          <a:p>
            <a:pPr>
              <a:buFont typeface="Arial" panose="020B0604020202020204" pitchFamily="34" charset="0"/>
              <a:buChar char="•"/>
            </a:pPr>
            <a:r>
              <a:rPr lang="en-US" sz="1800" dirty="0">
                <a:solidFill>
                  <a:srgbClr val="0068B3"/>
                </a:solidFill>
              </a:rPr>
              <a:t>Exclusion Statute </a:t>
            </a:r>
            <a:r>
              <a:rPr lang="en-US" sz="1800" dirty="0"/>
              <a:t>(Continued)</a:t>
            </a:r>
          </a:p>
          <a:p>
            <a:pPr marL="0" indent="0">
              <a:lnSpc>
                <a:spcPct val="50000"/>
              </a:lnSpc>
              <a:buNone/>
            </a:pPr>
            <a:endParaRPr lang="en-US" sz="1800" dirty="0"/>
          </a:p>
          <a:p>
            <a:pPr lvl="1">
              <a:buFont typeface="Wingdings" panose="05000000000000000000" pitchFamily="2" charset="2"/>
              <a:buChar char="ü"/>
            </a:pPr>
            <a:r>
              <a:rPr lang="en-US" sz="1600" dirty="0"/>
              <a:t>Excluded providers may not participate in the Federal health care programs for designated period. If you are excluded by the OIG, then Federal health care programs, including Medicare and Medicaid, will not pay for items or services that you furnish, order or prescribe.</a:t>
            </a:r>
          </a:p>
          <a:p>
            <a:pPr lvl="1">
              <a:buFont typeface="Wingdings" panose="05000000000000000000" pitchFamily="2" charset="2"/>
              <a:buChar char="ü"/>
            </a:pPr>
            <a:r>
              <a:rPr lang="en-US" sz="1600" dirty="0"/>
              <a:t>Excluded providers may not bill directly for treating Medicare and Medicaid patients, and an employer of a group practice may not bill for an excluded provider’s services.</a:t>
            </a:r>
          </a:p>
          <a:p>
            <a:pPr lvl="1">
              <a:buFont typeface="Wingdings" panose="05000000000000000000" pitchFamily="2" charset="2"/>
              <a:buChar char="ü"/>
            </a:pPr>
            <a:r>
              <a:rPr lang="en-US" sz="1600" dirty="0"/>
              <a:t>At the end of an exclusion period, an excluded provider must seek reinstatement as reinstatement is not automatic.</a:t>
            </a:r>
          </a:p>
          <a:p>
            <a:pPr lvl="1">
              <a:buFont typeface="Wingdings" panose="05000000000000000000" pitchFamily="2" charset="2"/>
              <a:buChar char="ü"/>
            </a:pPr>
            <a:r>
              <a:rPr lang="en-US" sz="1600" dirty="0"/>
              <a:t>The UBMD Compliance Plan requires that all practices who bill government programs including, without limitation, Medicare and Medicaid, to check the names of all providers, staff and agents/vendors against exclusionary databases regularly.</a:t>
            </a:r>
          </a:p>
          <a:p>
            <a:pPr marL="1204913" lvl="1">
              <a:buFont typeface="Wingdings" panose="05000000000000000000" pitchFamily="2" charset="2"/>
              <a:buChar char="Ø"/>
            </a:pPr>
            <a:r>
              <a:rPr lang="en-US" sz="1600" dirty="0"/>
              <a:t>Check Monthly:</a:t>
            </a:r>
          </a:p>
          <a:p>
            <a:pPr marL="1538288" lvl="1">
              <a:buFont typeface="Courier New" panose="02070309020205020404" pitchFamily="49" charset="0"/>
              <a:buChar char="o"/>
            </a:pPr>
            <a:r>
              <a:rPr lang="en-US" sz="1600" dirty="0"/>
              <a:t>OIG-LEIE, GSA-SAM, and OMIG-List</a:t>
            </a:r>
          </a:p>
          <a:p>
            <a:pPr marL="1204913" lvl="1">
              <a:buFont typeface="Wingdings" panose="05000000000000000000" pitchFamily="2" charset="2"/>
              <a:buChar char="Ø"/>
            </a:pPr>
            <a:r>
              <a:rPr lang="en-US" sz="1600" dirty="0"/>
              <a:t>Check when a provider is credentialed or re-credentialed:</a:t>
            </a:r>
          </a:p>
          <a:p>
            <a:pPr marL="1538288" lvl="1">
              <a:buFont typeface="Courier New" panose="02070309020205020404" pitchFamily="49" charset="0"/>
              <a:buChar char="o"/>
            </a:pPr>
            <a:r>
              <a:rPr lang="en-US" sz="1600" dirty="0"/>
              <a:t>SDN List, NPPES, and Death Master</a:t>
            </a:r>
          </a:p>
          <a:p>
            <a:pPr marL="457200" lvl="1" indent="0">
              <a:buNone/>
            </a:pPr>
            <a:endParaRPr lang="en-US" dirty="0"/>
          </a:p>
          <a:p>
            <a:pPr lvl="1">
              <a:buFont typeface="Wingdings" panose="05000000000000000000" pitchFamily="2" charset="2"/>
              <a:buChar char="ü"/>
            </a:pPr>
            <a:endParaRPr lang="en-US" dirty="0"/>
          </a:p>
          <a:p>
            <a:pPr marL="0" indent="0">
              <a:buNone/>
            </a:pPr>
            <a:endParaRPr lang="en-US" dirty="0">
              <a:solidFill>
                <a:srgbClr val="0068B3"/>
              </a:solidFill>
            </a:endParaRPr>
          </a:p>
          <a:p>
            <a:endParaRPr lang="en-US" dirty="0"/>
          </a:p>
        </p:txBody>
      </p:sp>
    </p:spTree>
    <p:extLst>
      <p:ext uri="{BB962C8B-B14F-4D97-AF65-F5344CB8AC3E}">
        <p14:creationId xmlns:p14="http://schemas.microsoft.com/office/powerpoint/2010/main" val="1329445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Laws &amp; Penalties</a:t>
            </a:r>
          </a:p>
        </p:txBody>
      </p:sp>
      <p:sp>
        <p:nvSpPr>
          <p:cNvPr id="3" name="Content Placeholder 2"/>
          <p:cNvSpPr>
            <a:spLocks noGrp="1"/>
          </p:cNvSpPr>
          <p:nvPr>
            <p:ph idx="1"/>
          </p:nvPr>
        </p:nvSpPr>
        <p:spPr>
          <a:xfrm>
            <a:off x="2171700" y="1260088"/>
            <a:ext cx="6838950" cy="5735954"/>
          </a:xfrm>
        </p:spPr>
        <p:txBody>
          <a:bodyPr>
            <a:normAutofit/>
          </a:bodyPr>
          <a:lstStyle/>
          <a:p>
            <a:pPr>
              <a:buFont typeface="Arial" panose="020B0604020202020204" pitchFamily="34" charset="0"/>
              <a:buChar char="•"/>
            </a:pPr>
            <a:r>
              <a:rPr lang="en-US" sz="1800" dirty="0">
                <a:solidFill>
                  <a:srgbClr val="0068B3"/>
                </a:solidFill>
              </a:rPr>
              <a:t>Health Insurance Portability &amp; Accountability Act (HIPAA): </a:t>
            </a:r>
            <a:r>
              <a:rPr lang="en-US" sz="1800" dirty="0"/>
              <a:t> </a:t>
            </a:r>
          </a:p>
          <a:p>
            <a:pPr lvl="1">
              <a:buFont typeface="Wingdings" panose="05000000000000000000" pitchFamily="2" charset="2"/>
              <a:buChar char="ü"/>
            </a:pPr>
            <a:r>
              <a:rPr lang="en-US" sz="1800" dirty="0"/>
              <a:t>Created greater access to health care insurance.</a:t>
            </a:r>
          </a:p>
          <a:p>
            <a:pPr lvl="1">
              <a:buFont typeface="Wingdings" panose="05000000000000000000" pitchFamily="2" charset="2"/>
              <a:buChar char="ü"/>
            </a:pPr>
            <a:r>
              <a:rPr lang="en-US" sz="1800" dirty="0"/>
              <a:t>Strengthened protection of privacy of health care data.</a:t>
            </a:r>
          </a:p>
          <a:p>
            <a:pPr lvl="1">
              <a:buFont typeface="Wingdings" panose="05000000000000000000" pitchFamily="2" charset="2"/>
              <a:buChar char="ü"/>
            </a:pPr>
            <a:r>
              <a:rPr lang="en-US" sz="1800" dirty="0"/>
              <a:t>Promoted standardization and efficiency in the health care industry.</a:t>
            </a:r>
          </a:p>
          <a:p>
            <a:pPr lvl="1">
              <a:buFont typeface="Wingdings" panose="05000000000000000000" pitchFamily="2" charset="2"/>
              <a:buChar char="ü"/>
            </a:pPr>
            <a:r>
              <a:rPr lang="en-US" sz="1800" dirty="0"/>
              <a:t>Deters unauthorized access to protected health information (PHI).</a:t>
            </a:r>
          </a:p>
          <a:p>
            <a:pPr lvl="1">
              <a:buFont typeface="Wingdings" panose="05000000000000000000" pitchFamily="2" charset="2"/>
              <a:buChar char="ü"/>
            </a:pPr>
            <a:r>
              <a:rPr lang="en-US" sz="1800" dirty="0"/>
              <a:t>Anyone with access to PHI, must comply with HIPAA.</a:t>
            </a:r>
          </a:p>
          <a:p>
            <a:pPr marL="0" indent="0">
              <a:lnSpc>
                <a:spcPct val="50000"/>
              </a:lnSpc>
              <a:buNone/>
            </a:pPr>
            <a:endParaRPr lang="en-US" sz="1800" dirty="0"/>
          </a:p>
          <a:p>
            <a:pPr>
              <a:buFont typeface="Arial" panose="020B0604020202020204" pitchFamily="34" charset="0"/>
              <a:buChar char="•"/>
            </a:pPr>
            <a:r>
              <a:rPr lang="en-US" sz="1800" dirty="0"/>
              <a:t>Damages &amp; Penalties</a:t>
            </a:r>
          </a:p>
          <a:p>
            <a:pPr marL="685800" lvl="2">
              <a:buFont typeface="Wingdings" panose="05000000000000000000" pitchFamily="2" charset="2"/>
              <a:buChar char="ü"/>
            </a:pPr>
            <a:r>
              <a:rPr lang="en-US" dirty="0"/>
              <a:t>Violations may result in Civil Monetary Penalties.</a:t>
            </a:r>
          </a:p>
          <a:p>
            <a:pPr marL="685800" lvl="2">
              <a:buFont typeface="Wingdings" panose="05000000000000000000" pitchFamily="2" charset="2"/>
              <a:buChar char="ü"/>
            </a:pPr>
            <a:r>
              <a:rPr lang="en-US" dirty="0"/>
              <a:t>In some cases, criminal penalties may apply.</a:t>
            </a:r>
          </a:p>
          <a:p>
            <a:pPr marL="457200" lvl="2" indent="0">
              <a:buNone/>
            </a:pPr>
            <a:r>
              <a:rPr lang="en-US" dirty="0"/>
              <a:t> </a:t>
            </a:r>
          </a:p>
          <a:p>
            <a:pPr marL="346075" lvl="1" indent="-346075">
              <a:buFont typeface="Arial" panose="020B0604020202020204" pitchFamily="34" charset="0"/>
              <a:buChar char="•"/>
            </a:pPr>
            <a:r>
              <a:rPr lang="en-US" sz="1800" dirty="0"/>
              <a:t>Example:</a:t>
            </a:r>
          </a:p>
          <a:p>
            <a:pPr marL="692150" lvl="1" indent="-346075">
              <a:buFont typeface="Wingdings" panose="05000000000000000000" pitchFamily="2" charset="2"/>
              <a:buChar char="ü"/>
            </a:pPr>
            <a:r>
              <a:rPr lang="en-US" sz="1800" dirty="0"/>
              <a:t>A former hospital employee pleaded guilty to criminal HIPAA charges after getting PHI with the intent to use it for personal gain. He was sentenced to 12 months and 1 day in prison.</a:t>
            </a:r>
          </a:p>
          <a:p>
            <a:pPr marL="0" indent="0">
              <a:buNone/>
            </a:pPr>
            <a:endParaRPr lang="en-US" dirty="0">
              <a:solidFill>
                <a:srgbClr val="0068B3"/>
              </a:solidFill>
            </a:endParaRPr>
          </a:p>
          <a:p>
            <a:endParaRPr lang="en-US" dirty="0"/>
          </a:p>
        </p:txBody>
      </p:sp>
    </p:spTree>
    <p:extLst>
      <p:ext uri="{BB962C8B-B14F-4D97-AF65-F5344CB8AC3E}">
        <p14:creationId xmlns:p14="http://schemas.microsoft.com/office/powerpoint/2010/main" val="1172514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3726" y="274638"/>
            <a:ext cx="6534729" cy="868362"/>
          </a:xfrm>
        </p:spPr>
        <p:txBody>
          <a:bodyPr anchor="ctr">
            <a:normAutofit/>
          </a:bodyPr>
          <a:lstStyle/>
          <a:p>
            <a:r>
              <a:rPr lang="en-US" dirty="0"/>
              <a:t>What are your responsibilities?</a:t>
            </a:r>
          </a:p>
        </p:txBody>
      </p:sp>
      <p:sp>
        <p:nvSpPr>
          <p:cNvPr id="3" name="Content Placeholder 2"/>
          <p:cNvSpPr>
            <a:spLocks noGrp="1"/>
          </p:cNvSpPr>
          <p:nvPr>
            <p:ph sz="half" idx="1"/>
          </p:nvPr>
        </p:nvSpPr>
        <p:spPr>
          <a:xfrm>
            <a:off x="2343725" y="1450115"/>
            <a:ext cx="3186548" cy="5133247"/>
          </a:xfrm>
        </p:spPr>
        <p:txBody>
          <a:bodyPr>
            <a:normAutofit fontScale="92500" lnSpcReduction="10000"/>
          </a:bodyPr>
          <a:lstStyle/>
          <a:p>
            <a:pPr marL="0" indent="0">
              <a:lnSpc>
                <a:spcPct val="90000"/>
              </a:lnSpc>
            </a:pPr>
            <a:endParaRPr lang="en-US" sz="1300" dirty="0"/>
          </a:p>
          <a:p>
            <a:pPr>
              <a:lnSpc>
                <a:spcPct val="90000"/>
              </a:lnSpc>
              <a:buFont typeface="Arial" panose="020B0604020202020204" pitchFamily="34" charset="0"/>
              <a:buChar char="•"/>
            </a:pPr>
            <a:r>
              <a:rPr lang="en-US" sz="1600" dirty="0"/>
              <a:t>You play a vital role in preventing, detecting and reporting potential FWA, as well as Medicare non-compliance.</a:t>
            </a:r>
          </a:p>
          <a:p>
            <a:pPr>
              <a:lnSpc>
                <a:spcPct val="90000"/>
              </a:lnSpc>
              <a:buFont typeface="Arial" panose="020B0604020202020204" pitchFamily="34" charset="0"/>
              <a:buChar char="•"/>
            </a:pPr>
            <a:endParaRPr lang="en-US" sz="1600" dirty="0"/>
          </a:p>
          <a:p>
            <a:pPr>
              <a:lnSpc>
                <a:spcPct val="90000"/>
              </a:lnSpc>
              <a:buFont typeface="Arial" panose="020B0604020202020204" pitchFamily="34" charset="0"/>
              <a:buChar char="•"/>
            </a:pPr>
            <a:r>
              <a:rPr lang="en-US" sz="1600" dirty="0"/>
              <a:t>You must comply with all applicable statutory, regulatory and other Medicare requirements, including adopting and using an effective compliance program.</a:t>
            </a:r>
          </a:p>
          <a:p>
            <a:pPr marL="0" indent="0">
              <a:lnSpc>
                <a:spcPct val="90000"/>
              </a:lnSpc>
            </a:pPr>
            <a:endParaRPr lang="en-US" sz="1600" dirty="0"/>
          </a:p>
          <a:p>
            <a:pPr>
              <a:lnSpc>
                <a:spcPct val="90000"/>
              </a:lnSpc>
              <a:buFont typeface="Arial" panose="020B0604020202020204" pitchFamily="34" charset="0"/>
              <a:buChar char="•"/>
            </a:pPr>
            <a:r>
              <a:rPr lang="en-US" sz="1600" dirty="0"/>
              <a:t>You have a duty to report any compliance concerns and suspected or actual violations of which you may be aware.</a:t>
            </a:r>
          </a:p>
          <a:p>
            <a:pPr marL="0" indent="0">
              <a:lnSpc>
                <a:spcPct val="90000"/>
              </a:lnSpc>
            </a:pPr>
            <a:endParaRPr lang="en-US" sz="1600" dirty="0"/>
          </a:p>
          <a:p>
            <a:pPr>
              <a:lnSpc>
                <a:spcPct val="90000"/>
              </a:lnSpc>
              <a:buFont typeface="Arial" panose="020B0604020202020204" pitchFamily="34" charset="0"/>
              <a:buChar char="•"/>
            </a:pPr>
            <a:r>
              <a:rPr lang="en-US" sz="1600" dirty="0"/>
              <a:t>You have a duty to follow the UBMD Compliance Plan (including the Code of Conduct), which articulates UBMD’s commitment to standards of conduct and ethical rules of behavior.</a:t>
            </a:r>
          </a:p>
          <a:p>
            <a:pPr marL="0" indent="0">
              <a:lnSpc>
                <a:spcPct val="90000"/>
              </a:lnSpc>
            </a:pPr>
            <a:endParaRPr lang="en-US" sz="1600" dirty="0"/>
          </a:p>
          <a:p>
            <a:pPr>
              <a:lnSpc>
                <a:spcPct val="90000"/>
              </a:lnSpc>
              <a:buFont typeface="Arial" panose="020B0604020202020204" pitchFamily="34" charset="0"/>
              <a:buChar char="•"/>
            </a:pPr>
            <a:endParaRPr lang="en-US" sz="1600" dirty="0"/>
          </a:p>
          <a:p>
            <a:pPr marL="0" indent="0">
              <a:lnSpc>
                <a:spcPct val="90000"/>
              </a:lnSpc>
            </a:pPr>
            <a:endParaRPr lang="en-US" sz="1600" dirty="0"/>
          </a:p>
          <a:p>
            <a:pPr>
              <a:lnSpc>
                <a:spcPct val="90000"/>
              </a:lnSpc>
            </a:pPr>
            <a:endParaRPr lang="en-US" sz="1300" dirty="0"/>
          </a:p>
        </p:txBody>
      </p:sp>
      <p:pic>
        <p:nvPicPr>
          <p:cNvPr id="9218" name="Picture 2" descr="Responsibility Stock Photos and Images. 155,729 Responsibility pictures and  royalty free photography available to search from thousands of stock  photographers.">
            <a:extLst>
              <a:ext uri="{FF2B5EF4-FFF2-40B4-BE49-F238E27FC236}">
                <a16:creationId xmlns="" xmlns:a16="http://schemas.microsoft.com/office/drawing/2014/main" id="{5C341485-182D-53ED-DE2F-4DD08D37BB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06" b="5693"/>
          <a:stretch/>
        </p:blipFill>
        <p:spPr bwMode="auto">
          <a:xfrm>
            <a:off x="5691907" y="2020243"/>
            <a:ext cx="3186548" cy="3606857"/>
          </a:xfrm>
          <a:prstGeom prst="rect">
            <a:avLst/>
          </a:prstGeom>
          <a:solidFill>
            <a:srgbClr val="FFFFFF"/>
          </a:solidFill>
          <a:extLst/>
        </p:spPr>
      </p:pic>
    </p:spTree>
    <p:extLst>
      <p:ext uri="{BB962C8B-B14F-4D97-AF65-F5344CB8AC3E}">
        <p14:creationId xmlns:p14="http://schemas.microsoft.com/office/powerpoint/2010/main" val="3258135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09775" y="394216"/>
            <a:ext cx="7134225" cy="461665"/>
          </a:xfrm>
          <a:prstGeom prst="rect">
            <a:avLst/>
          </a:prstGeom>
          <a:noFill/>
        </p:spPr>
        <p:txBody>
          <a:bodyPr wrap="square" rtlCol="0">
            <a:spAutoFit/>
          </a:bodyPr>
          <a:lstStyle/>
          <a:p>
            <a:pPr algn="ctr"/>
            <a:r>
              <a:rPr lang="en-US" sz="2400" b="1" dirty="0">
                <a:solidFill>
                  <a:srgbClr val="0068B3"/>
                </a:solidFill>
                <a:latin typeface="Arial Black" panose="020B0A04020102020204" pitchFamily="34" charset="0"/>
              </a:rPr>
              <a:t>A</a:t>
            </a:r>
            <a:r>
              <a:rPr lang="en-US" sz="2400" dirty="0">
                <a:solidFill>
                  <a:srgbClr val="0068B3"/>
                </a:solidFill>
                <a:latin typeface="Arial Black" panose="020B0A04020102020204" pitchFamily="34" charset="0"/>
              </a:rPr>
              <a:t> </a:t>
            </a:r>
            <a:r>
              <a:rPr lang="en-US" sz="2400" b="1" dirty="0">
                <a:solidFill>
                  <a:srgbClr val="0068B3"/>
                </a:solidFill>
                <a:latin typeface="Arial Black" panose="020B0A04020102020204" pitchFamily="34" charset="0"/>
              </a:rPr>
              <a:t>Message from the Compliance Office…</a:t>
            </a:r>
          </a:p>
        </p:txBody>
      </p:sp>
      <p:sp>
        <p:nvSpPr>
          <p:cNvPr id="5" name="Content Placeholder 2">
            <a:extLst>
              <a:ext uri="{FF2B5EF4-FFF2-40B4-BE49-F238E27FC236}">
                <a16:creationId xmlns="" xmlns:a16="http://schemas.microsoft.com/office/drawing/2014/main" id="{13A43939-0002-43B5-AAB7-C94B3F42EFFD}"/>
              </a:ext>
            </a:extLst>
          </p:cNvPr>
          <p:cNvSpPr txBox="1">
            <a:spLocks/>
          </p:cNvSpPr>
          <p:nvPr/>
        </p:nvSpPr>
        <p:spPr>
          <a:xfrm>
            <a:off x="2343726" y="1420091"/>
            <a:ext cx="6534729" cy="5152725"/>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rgbClr val="0068B3"/>
              </a:buClr>
              <a:buFont typeface="Arial"/>
              <a:buNone/>
              <a:defRPr sz="2000" kern="1200">
                <a:solidFill>
                  <a:schemeClr val="tx1">
                    <a:tint val="75000"/>
                  </a:schemeClr>
                </a:solidFill>
                <a:latin typeface="Times New Roman"/>
                <a:ea typeface="+mn-ea"/>
                <a:cs typeface="Times New Roman"/>
              </a:defRPr>
            </a:lvl1pPr>
            <a:lvl2pPr marL="457200" indent="0" algn="ctr" defTabSz="457200" rtl="0" eaLnBrk="1" latinLnBrk="0" hangingPunct="1">
              <a:spcBef>
                <a:spcPct val="20000"/>
              </a:spcBef>
              <a:buClr>
                <a:srgbClr val="0068B3"/>
              </a:buClr>
              <a:buFont typeface="Arial"/>
              <a:buNone/>
              <a:defRPr sz="2000" kern="1200">
                <a:solidFill>
                  <a:schemeClr val="tx1">
                    <a:tint val="75000"/>
                  </a:schemeClr>
                </a:solidFill>
                <a:latin typeface="Times New Roman"/>
                <a:ea typeface="+mn-ea"/>
                <a:cs typeface="Times New Roman"/>
              </a:defRPr>
            </a:lvl2pPr>
            <a:lvl3pPr marL="914400" indent="0" algn="ctr" defTabSz="457200" rtl="0" eaLnBrk="1" latinLnBrk="0" hangingPunct="1">
              <a:spcBef>
                <a:spcPct val="20000"/>
              </a:spcBef>
              <a:buClr>
                <a:srgbClr val="0068B3"/>
              </a:buClr>
              <a:buFont typeface="Arial"/>
              <a:buNone/>
              <a:defRPr sz="1800" kern="1200">
                <a:solidFill>
                  <a:schemeClr val="tx1">
                    <a:tint val="75000"/>
                  </a:schemeClr>
                </a:solidFill>
                <a:latin typeface="Times New Roman"/>
                <a:ea typeface="+mn-ea"/>
                <a:cs typeface="Times New Roman"/>
              </a:defRPr>
            </a:lvl3pPr>
            <a:lvl4pPr marL="1371600" indent="0" algn="ctr" defTabSz="457200" rtl="0" eaLnBrk="1" latinLnBrk="0" hangingPunct="1">
              <a:spcBef>
                <a:spcPct val="20000"/>
              </a:spcBef>
              <a:buClr>
                <a:srgbClr val="0068B3"/>
              </a:buClr>
              <a:buFont typeface="Arial"/>
              <a:buNone/>
              <a:defRPr sz="1600" kern="1200">
                <a:solidFill>
                  <a:schemeClr val="tx1">
                    <a:tint val="75000"/>
                  </a:schemeClr>
                </a:solidFill>
                <a:latin typeface="Times New Roman"/>
                <a:ea typeface="+mn-ea"/>
                <a:cs typeface="Times New Roman"/>
              </a:defRPr>
            </a:lvl4pPr>
            <a:lvl5pPr marL="1828800" indent="0" algn="ctr" defTabSz="457200" rtl="0" eaLnBrk="1" latinLnBrk="0" hangingPunct="1">
              <a:spcBef>
                <a:spcPct val="20000"/>
              </a:spcBef>
              <a:buClr>
                <a:srgbClr val="0068B3"/>
              </a:buClr>
              <a:buFont typeface="Arial"/>
              <a:buNone/>
              <a:defRPr sz="1600" kern="1200">
                <a:solidFill>
                  <a:schemeClr val="tx1">
                    <a:tint val="75000"/>
                  </a:schemeClr>
                </a:solidFill>
                <a:latin typeface="Times New Roman"/>
                <a:ea typeface="+mn-ea"/>
                <a:cs typeface="Times New Roman"/>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dirty="0"/>
              <a:t>In order to meet Fraud, Waste &amp; Abuse (FWA) training requirements set by The Centers for Medicare and Medicaid Services (CMS), all UBMD providers and staff are </a:t>
            </a:r>
            <a:r>
              <a:rPr lang="en-US" b="1" dirty="0">
                <a:solidFill>
                  <a:srgbClr val="FF0000"/>
                </a:solidFill>
              </a:rPr>
              <a:t>required</a:t>
            </a:r>
            <a:r>
              <a:rPr lang="en-US" b="1" dirty="0"/>
              <a:t> </a:t>
            </a:r>
            <a:r>
              <a:rPr lang="en-US" dirty="0"/>
              <a:t>to complete FWA training within 90 days of hire, and annually thereafter.</a:t>
            </a:r>
          </a:p>
          <a:p>
            <a:pPr algn="l"/>
            <a:endParaRPr lang="en-US" dirty="0"/>
          </a:p>
          <a:p>
            <a:pPr algn="l"/>
            <a:r>
              <a:rPr lang="en-US" dirty="0"/>
              <a:t>This training program is developed rom the CMS web-training program to ensure all required information is included.</a:t>
            </a:r>
          </a:p>
          <a:p>
            <a:pPr algn="l"/>
            <a:endParaRPr lang="en-US" dirty="0"/>
          </a:p>
          <a:p>
            <a:pPr algn="l"/>
            <a:r>
              <a:rPr lang="en-US" dirty="0"/>
              <a:t>We can provide a list of completions when requested, allowing practices to track completions, and to attest to full practice participation if proof is requested during an investigation or from a third party payor</a:t>
            </a:r>
          </a:p>
          <a:p>
            <a:pPr marL="342900" indent="-342900" algn="l">
              <a:buFont typeface="Arial" panose="020B0604020202020204" pitchFamily="34" charset="0"/>
              <a:buChar char="•"/>
            </a:pPr>
            <a:endParaRPr lang="en-US" b="1" dirty="0"/>
          </a:p>
          <a:p>
            <a:pPr algn="l"/>
            <a:endParaRPr lang="en-US" dirty="0"/>
          </a:p>
        </p:txBody>
      </p:sp>
    </p:spTree>
    <p:extLst>
      <p:ext uri="{BB962C8B-B14F-4D97-AF65-F5344CB8AC3E}">
        <p14:creationId xmlns:p14="http://schemas.microsoft.com/office/powerpoint/2010/main" val="1664443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a Whistleblower?</a:t>
            </a:r>
          </a:p>
        </p:txBody>
      </p:sp>
      <p:sp>
        <p:nvSpPr>
          <p:cNvPr id="3" name="Content Placeholder 2"/>
          <p:cNvSpPr>
            <a:spLocks noGrp="1"/>
          </p:cNvSpPr>
          <p:nvPr>
            <p:ph idx="1"/>
          </p:nvPr>
        </p:nvSpPr>
        <p:spPr>
          <a:xfrm>
            <a:off x="2191615" y="1848947"/>
            <a:ext cx="6838950" cy="3475615"/>
          </a:xfrm>
        </p:spPr>
        <p:txBody>
          <a:bodyPr>
            <a:noAutofit/>
          </a:bodyPr>
          <a:lstStyle/>
          <a:p>
            <a:pPr>
              <a:buFont typeface="Arial" panose="020B0604020202020204" pitchFamily="34" charset="0"/>
              <a:buChar char="•"/>
            </a:pPr>
            <a:r>
              <a:rPr lang="en-US" sz="2400" dirty="0"/>
              <a:t>A whistleblower is a person who exposes information or activity deemed illegal, dishonest or violate professional or clinical standards.</a:t>
            </a:r>
          </a:p>
          <a:p>
            <a:pPr>
              <a:buFont typeface="Arial" panose="020B0604020202020204" pitchFamily="34" charset="0"/>
              <a:buChar char="•"/>
            </a:pPr>
            <a:endParaRPr lang="en-US" sz="2400" dirty="0"/>
          </a:p>
          <a:p>
            <a:pPr>
              <a:buFont typeface="Arial" panose="020B0604020202020204" pitchFamily="34" charset="0"/>
              <a:buChar char="•"/>
            </a:pPr>
            <a:r>
              <a:rPr lang="en-US" sz="2400" dirty="0"/>
              <a:t>Whistleblowers are protected from retaliation.</a:t>
            </a:r>
          </a:p>
          <a:p>
            <a:pPr>
              <a:buFont typeface="Arial" panose="020B0604020202020204" pitchFamily="34" charset="0"/>
              <a:buChar char="•"/>
            </a:pPr>
            <a:endParaRPr lang="en-US" sz="2400" dirty="0"/>
          </a:p>
          <a:p>
            <a:pPr>
              <a:buFont typeface="Arial" panose="020B0604020202020204" pitchFamily="34" charset="0"/>
              <a:buChar char="•"/>
            </a:pPr>
            <a:r>
              <a:rPr lang="en-US" sz="2400" dirty="0"/>
              <a:t>Whistleblowers may receive at least 15% but not more than 30% of money collected in successful lawsuit.</a:t>
            </a:r>
          </a:p>
        </p:txBody>
      </p:sp>
    </p:spTree>
    <p:extLst>
      <p:ext uri="{BB962C8B-B14F-4D97-AF65-F5344CB8AC3E}">
        <p14:creationId xmlns:p14="http://schemas.microsoft.com/office/powerpoint/2010/main" val="1305559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do you prevent FWA?</a:t>
            </a:r>
          </a:p>
        </p:txBody>
      </p:sp>
      <p:sp>
        <p:nvSpPr>
          <p:cNvPr id="3" name="Content Placeholder 2"/>
          <p:cNvSpPr>
            <a:spLocks noGrp="1"/>
          </p:cNvSpPr>
          <p:nvPr>
            <p:ph idx="1"/>
          </p:nvPr>
        </p:nvSpPr>
        <p:spPr>
          <a:xfrm>
            <a:off x="2117475" y="1251297"/>
            <a:ext cx="6838950" cy="5562600"/>
          </a:xfrm>
        </p:spPr>
        <p:txBody>
          <a:bodyPr>
            <a:normAutofit/>
          </a:bodyPr>
          <a:lstStyle/>
          <a:p>
            <a:pPr>
              <a:buFont typeface="Arial" panose="020B0604020202020204" pitchFamily="34" charset="0"/>
              <a:buChar char="•"/>
            </a:pPr>
            <a:r>
              <a:rPr lang="en-US" sz="1800" dirty="0"/>
              <a:t>Conduct yourself in an ethical manner at all times.</a:t>
            </a:r>
          </a:p>
          <a:p>
            <a:pPr marL="0" indent="0">
              <a:lnSpc>
                <a:spcPct val="50000"/>
              </a:lnSpc>
              <a:buNone/>
            </a:pPr>
            <a:endParaRPr lang="en-US" sz="1800" dirty="0"/>
          </a:p>
          <a:p>
            <a:pPr>
              <a:buFont typeface="Arial" panose="020B0604020202020204" pitchFamily="34" charset="0"/>
              <a:buChar char="•"/>
            </a:pPr>
            <a:r>
              <a:rPr lang="en-US" sz="1800" dirty="0"/>
              <a:t>Use and ensure accurate and timely data/billing.</a:t>
            </a:r>
          </a:p>
          <a:p>
            <a:pPr marL="0" indent="0">
              <a:lnSpc>
                <a:spcPct val="50000"/>
              </a:lnSpc>
              <a:buNone/>
            </a:pPr>
            <a:endParaRPr lang="en-US" sz="1800" dirty="0"/>
          </a:p>
          <a:p>
            <a:pPr>
              <a:buFont typeface="Arial" panose="020B0604020202020204" pitchFamily="34" charset="0"/>
              <a:buChar char="•"/>
            </a:pPr>
            <a:r>
              <a:rPr lang="en-US" sz="1800" dirty="0"/>
              <a:t>Comply with other payers’ rules.</a:t>
            </a:r>
          </a:p>
          <a:p>
            <a:pPr marL="0" indent="0">
              <a:lnSpc>
                <a:spcPct val="50000"/>
              </a:lnSpc>
              <a:buNone/>
            </a:pPr>
            <a:endParaRPr lang="en-US" sz="1800" dirty="0"/>
          </a:p>
          <a:p>
            <a:pPr>
              <a:buFont typeface="Arial" panose="020B0604020202020204" pitchFamily="34" charset="0"/>
              <a:buChar char="•"/>
            </a:pPr>
            <a:r>
              <a:rPr lang="en-US" sz="1800" dirty="0"/>
              <a:t>Verify all information provided to you.</a:t>
            </a:r>
          </a:p>
          <a:p>
            <a:pPr marL="0" indent="0">
              <a:lnSpc>
                <a:spcPct val="50000"/>
              </a:lnSpc>
              <a:buNone/>
            </a:pPr>
            <a:endParaRPr lang="en-US" sz="1800" dirty="0"/>
          </a:p>
          <a:p>
            <a:pPr>
              <a:buFont typeface="Arial" panose="020B0604020202020204" pitchFamily="34" charset="0"/>
              <a:buChar char="•"/>
            </a:pPr>
            <a:r>
              <a:rPr lang="en-US" sz="1800" dirty="0"/>
              <a:t>Be aware of suspicious activity.</a:t>
            </a:r>
          </a:p>
          <a:p>
            <a:pPr marL="0" indent="0">
              <a:lnSpc>
                <a:spcPct val="50000"/>
              </a:lnSpc>
              <a:buNone/>
            </a:pPr>
            <a:endParaRPr lang="en-US" sz="1800" dirty="0"/>
          </a:p>
          <a:p>
            <a:pPr>
              <a:buFont typeface="Arial" panose="020B0604020202020204" pitchFamily="34" charset="0"/>
              <a:buChar char="•"/>
            </a:pPr>
            <a:r>
              <a:rPr lang="en-US" sz="1800" dirty="0"/>
              <a:t>Keep up to date with FWA &amp; UBMD policies and procedures, standards of conduct, laws, regulations, CMS guidance and UBMD Compliance Office guidance.</a:t>
            </a:r>
          </a:p>
          <a:p>
            <a:pPr lvl="1">
              <a:buFont typeface="Wingdings" panose="05000000000000000000" pitchFamily="2" charset="2"/>
              <a:buChar char="ü"/>
            </a:pPr>
            <a:r>
              <a:rPr lang="en-US" sz="1600" dirty="0"/>
              <a:t>Read and understand the UBMD Compliance Plan.</a:t>
            </a:r>
          </a:p>
          <a:p>
            <a:pPr lvl="1">
              <a:buFont typeface="Wingdings" panose="05000000000000000000" pitchFamily="2" charset="2"/>
              <a:buChar char="ü"/>
            </a:pPr>
            <a:r>
              <a:rPr lang="en-US" sz="1600" dirty="0"/>
              <a:t>Read </a:t>
            </a:r>
            <a:r>
              <a:rPr lang="en-US" sz="1600" i="1" dirty="0"/>
              <a:t>Compliance Quarterly </a:t>
            </a:r>
            <a:r>
              <a:rPr lang="en-US" sz="1600" dirty="0"/>
              <a:t>newsletters and other communications sent to you from the UBMD Compliance Office as they contain important information and updates.</a:t>
            </a:r>
          </a:p>
          <a:p>
            <a:pPr lvl="1">
              <a:buFont typeface="Wingdings" panose="05000000000000000000" pitchFamily="2" charset="2"/>
              <a:buChar char="ü"/>
            </a:pPr>
            <a:r>
              <a:rPr lang="en-US" sz="1600" dirty="0"/>
              <a:t>Complete all compliance and HIPAA training as required.</a:t>
            </a:r>
          </a:p>
          <a:p>
            <a:pPr lvl="1">
              <a:buFont typeface="Wingdings" panose="05000000000000000000" pitchFamily="2" charset="2"/>
              <a:buChar char="ü"/>
            </a:pPr>
            <a:r>
              <a:rPr lang="en-US" sz="1600" dirty="0"/>
              <a:t>Know that reported issues will be addressed.</a:t>
            </a:r>
          </a:p>
          <a:p>
            <a:pPr lvl="1">
              <a:buFont typeface="Wingdings" panose="05000000000000000000" pitchFamily="2" charset="2"/>
              <a:buChar char="ü"/>
            </a:pPr>
            <a:endParaRPr lang="en-US" sz="1800" dirty="0"/>
          </a:p>
        </p:txBody>
      </p:sp>
      <p:pic>
        <p:nvPicPr>
          <p:cNvPr id="7170" name="Picture 2" descr="Training: Preventing Fraud, Waste, and Abuse - TeachPrivacy">
            <a:extLst>
              <a:ext uri="{FF2B5EF4-FFF2-40B4-BE49-F238E27FC236}">
                <a16:creationId xmlns="" xmlns:a16="http://schemas.microsoft.com/office/drawing/2014/main" id="{93C712B3-6C1C-B47F-5862-68F338A7C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831" y="2166321"/>
            <a:ext cx="2512594" cy="1411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848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3726" y="0"/>
            <a:ext cx="6534729" cy="1143000"/>
          </a:xfrm>
        </p:spPr>
        <p:txBody>
          <a:bodyPr/>
          <a:lstStyle/>
          <a:p>
            <a:pPr algn="ctr"/>
            <a:r>
              <a:rPr lang="en-US" sz="2400" dirty="0"/>
              <a:t/>
            </a:r>
            <a:br>
              <a:rPr lang="en-US" sz="2400" dirty="0"/>
            </a:br>
            <a:r>
              <a:rPr lang="en-US" sz="2400" dirty="0"/>
              <a:t>Reporting FWA</a:t>
            </a:r>
            <a:r>
              <a:rPr lang="en-US" dirty="0"/>
              <a:t/>
            </a:r>
            <a:br>
              <a:rPr lang="en-US" dirty="0"/>
            </a:br>
            <a:endParaRPr lang="en-US" dirty="0"/>
          </a:p>
        </p:txBody>
      </p:sp>
      <p:sp>
        <p:nvSpPr>
          <p:cNvPr id="3" name="Content Placeholder 2"/>
          <p:cNvSpPr>
            <a:spLocks noGrp="1"/>
          </p:cNvSpPr>
          <p:nvPr>
            <p:ph idx="1"/>
          </p:nvPr>
        </p:nvSpPr>
        <p:spPr>
          <a:xfrm>
            <a:off x="2093022" y="1495039"/>
            <a:ext cx="6848933" cy="5166112"/>
          </a:xfrm>
        </p:spPr>
        <p:txBody>
          <a:bodyPr>
            <a:normAutofit/>
          </a:bodyPr>
          <a:lstStyle/>
          <a:p>
            <a:pPr>
              <a:buFont typeface="Arial" panose="020B0604020202020204" pitchFamily="34" charset="0"/>
              <a:buChar char="•"/>
            </a:pPr>
            <a:r>
              <a:rPr lang="en-US" sz="1800" dirty="0"/>
              <a:t>Everyone is required to report known or suspected instances of FWA.</a:t>
            </a:r>
          </a:p>
          <a:p>
            <a:pPr lvl="1">
              <a:buFont typeface="Wingdings" panose="05000000000000000000" pitchFamily="2" charset="2"/>
              <a:buChar char="ü"/>
            </a:pPr>
            <a:r>
              <a:rPr lang="en-US" sz="1600" dirty="0"/>
              <a:t>Retaliation for reporting compliance concerns in good faith will not be tolerated, regardless of whether or not a violation is found as a result of the initial report.</a:t>
            </a:r>
          </a:p>
          <a:p>
            <a:pPr lvl="1">
              <a:buFont typeface="Wingdings" panose="05000000000000000000" pitchFamily="2" charset="2"/>
              <a:buChar char="ü"/>
            </a:pPr>
            <a:r>
              <a:rPr lang="en-US" sz="1600" dirty="0"/>
              <a:t>This, and the process for reporting is clearly stated in the UBMD Compliance Plan.</a:t>
            </a:r>
          </a:p>
          <a:p>
            <a:pPr marL="457200" lvl="1" indent="0">
              <a:buNone/>
            </a:pPr>
            <a:endParaRPr lang="en-US" sz="1000" dirty="0"/>
          </a:p>
          <a:p>
            <a:pPr>
              <a:buFont typeface="Arial" panose="020B0604020202020204" pitchFamily="34" charset="0"/>
              <a:buChar char="•"/>
            </a:pPr>
            <a:r>
              <a:rPr lang="en-US" sz="1800" dirty="0"/>
              <a:t>Any concerns should be reported to your supervisor and/or the UBMD Compliance office.</a:t>
            </a:r>
          </a:p>
          <a:p>
            <a:pPr lvl="1">
              <a:buFont typeface="Wingdings" panose="05000000000000000000" pitchFamily="2" charset="2"/>
              <a:buChar char="ü"/>
            </a:pPr>
            <a:r>
              <a:rPr lang="en-US" sz="1600" dirty="0"/>
              <a:t>Even if you suspect something is wrong but aren’t sure if it is FWA, report it. </a:t>
            </a:r>
          </a:p>
          <a:p>
            <a:pPr lvl="1">
              <a:buFont typeface="Wingdings" panose="05000000000000000000" pitchFamily="2" charset="2"/>
              <a:buChar char="ü"/>
            </a:pPr>
            <a:r>
              <a:rPr lang="en-US" sz="1600" dirty="0"/>
              <a:t>Call or email the Compliance Office directly.</a:t>
            </a:r>
          </a:p>
          <a:p>
            <a:pPr lvl="1">
              <a:buFont typeface="Wingdings" panose="05000000000000000000" pitchFamily="2" charset="2"/>
              <a:buChar char="ü"/>
            </a:pPr>
            <a:r>
              <a:rPr lang="en-US" sz="1600" dirty="0"/>
              <a:t>Utilize the Compliance Hotline (716.888.4752) or Compliance Issue Reporting Form if you wish to remain anonymous.</a:t>
            </a:r>
          </a:p>
          <a:p>
            <a:pPr lvl="1">
              <a:buFont typeface="Wingdings" panose="05000000000000000000" pitchFamily="2" charset="2"/>
              <a:buChar char="ü"/>
            </a:pPr>
            <a:r>
              <a:rPr lang="en-US" sz="1600" dirty="0"/>
              <a:t>All reported concerns will be investigated by the Chief Compliance Officer.</a:t>
            </a:r>
          </a:p>
          <a:p>
            <a:pPr marL="0" indent="0">
              <a:buNone/>
            </a:pPr>
            <a:endParaRPr lang="en-US" sz="1800" dirty="0"/>
          </a:p>
          <a:p>
            <a:pPr>
              <a:buFont typeface="Arial" panose="020B0604020202020204" pitchFamily="34" charset="0"/>
              <a:buChar char="•"/>
            </a:pPr>
            <a:endParaRPr lang="en-US" sz="1800" dirty="0"/>
          </a:p>
          <a:p>
            <a:pPr marL="0" indent="0">
              <a:buNone/>
            </a:pPr>
            <a:endParaRPr lang="en-US" sz="800" dirty="0"/>
          </a:p>
        </p:txBody>
      </p:sp>
    </p:spTree>
    <p:extLst>
      <p:ext uri="{BB962C8B-B14F-4D97-AF65-F5344CB8AC3E}">
        <p14:creationId xmlns:p14="http://schemas.microsoft.com/office/powerpoint/2010/main" val="2853671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810" y="160338"/>
            <a:ext cx="6534729" cy="868362"/>
          </a:xfrm>
        </p:spPr>
        <p:txBody>
          <a:bodyPr/>
          <a:lstStyle/>
          <a:p>
            <a:pPr algn="ctr"/>
            <a:r>
              <a:rPr lang="en-US" dirty="0"/>
              <a:t>Reporting FWA</a:t>
            </a:r>
          </a:p>
        </p:txBody>
      </p:sp>
      <p:sp>
        <p:nvSpPr>
          <p:cNvPr id="3" name="Content Placeholder 2"/>
          <p:cNvSpPr>
            <a:spLocks noGrp="1"/>
          </p:cNvSpPr>
          <p:nvPr>
            <p:ph idx="1"/>
          </p:nvPr>
        </p:nvSpPr>
        <p:spPr>
          <a:xfrm>
            <a:off x="2171700" y="1270000"/>
            <a:ext cx="6838950" cy="5480050"/>
          </a:xfrm>
        </p:spPr>
        <p:txBody>
          <a:bodyPr>
            <a:normAutofit/>
          </a:bodyPr>
          <a:lstStyle/>
          <a:p>
            <a:pPr>
              <a:buFont typeface="Arial" panose="020B0604020202020204" pitchFamily="34" charset="0"/>
              <a:buChar char="•"/>
            </a:pPr>
            <a:r>
              <a:rPr lang="en-US" sz="1800" dirty="0"/>
              <a:t>When reporting suspected FWA, you should include:</a:t>
            </a:r>
          </a:p>
          <a:p>
            <a:pPr lvl="1">
              <a:buFont typeface="Wingdings" panose="05000000000000000000" pitchFamily="2" charset="2"/>
              <a:buChar char="ü"/>
            </a:pPr>
            <a:r>
              <a:rPr lang="en-US" sz="1600" dirty="0"/>
              <a:t>Contact information for the source of information, suspects &amp; witnesses;</a:t>
            </a:r>
          </a:p>
          <a:p>
            <a:pPr lvl="1">
              <a:buFont typeface="Wingdings" panose="05000000000000000000" pitchFamily="2" charset="2"/>
              <a:buChar char="ü"/>
            </a:pPr>
            <a:r>
              <a:rPr lang="en-US" sz="1600" dirty="0"/>
              <a:t>Details of the alleged FWA;</a:t>
            </a:r>
          </a:p>
          <a:p>
            <a:pPr lvl="1">
              <a:buFont typeface="Wingdings" panose="05000000000000000000" pitchFamily="2" charset="2"/>
              <a:buChar char="ü"/>
            </a:pPr>
            <a:r>
              <a:rPr lang="en-US" sz="1600" dirty="0"/>
              <a:t>Identification of specific Medicare rules allegedly violated; and</a:t>
            </a:r>
          </a:p>
          <a:p>
            <a:pPr lvl="1">
              <a:buFont typeface="Wingdings" panose="05000000000000000000" pitchFamily="2" charset="2"/>
              <a:buChar char="ü"/>
            </a:pPr>
            <a:r>
              <a:rPr lang="en-US" sz="1600" dirty="0"/>
              <a:t>The suspect’s history of compliance, education training and communication within UBMD and other entities.</a:t>
            </a:r>
          </a:p>
          <a:p>
            <a:pPr marL="0" indent="0">
              <a:lnSpc>
                <a:spcPct val="60000"/>
              </a:lnSpc>
              <a:buNone/>
            </a:pPr>
            <a:endParaRPr lang="en-US" dirty="0"/>
          </a:p>
          <a:p>
            <a:pPr>
              <a:buFont typeface="Arial" panose="020B0604020202020204" pitchFamily="34" charset="0"/>
              <a:buChar char="•"/>
            </a:pPr>
            <a:r>
              <a:rPr lang="en-US" sz="1800" dirty="0"/>
              <a:t>If warranted, potentially fraudulent conduct must be reported to government authorities such as OIG, DOJ or CMS.</a:t>
            </a:r>
          </a:p>
          <a:p>
            <a:pPr lvl="1">
              <a:buFont typeface="Wingdings" panose="05000000000000000000" pitchFamily="2" charset="2"/>
              <a:buChar char="ü"/>
            </a:pPr>
            <a:r>
              <a:rPr lang="en-US" sz="1600" dirty="0"/>
              <a:t>Individuals or entities who wish to voluntarily disclose self-discovered potential fraud to OIG may do so under Self- Disclosure Protocol (SDP).</a:t>
            </a:r>
          </a:p>
          <a:p>
            <a:pPr lvl="1">
              <a:buFont typeface="Wingdings" panose="05000000000000000000" pitchFamily="2" charset="2"/>
              <a:buChar char="ü"/>
            </a:pPr>
            <a:r>
              <a:rPr lang="en-US" sz="1600" dirty="0"/>
              <a:t>Self-disclosure gives providers the opportunity to avoid the costs and disruptions associated with a government directed investigation and civil or administrative litigation.</a:t>
            </a:r>
          </a:p>
          <a:p>
            <a:pPr lvl="1">
              <a:buFont typeface="Wingdings" panose="05000000000000000000" pitchFamily="2" charset="2"/>
              <a:buChar char="ü"/>
            </a:pPr>
            <a:r>
              <a:rPr lang="en-US" sz="1600" b="1" dirty="0"/>
              <a:t>The UBMD Chief Compliance Officer should ALWAYS be contacted first regarding cases of self-disclosure.</a:t>
            </a:r>
          </a:p>
          <a:p>
            <a:pPr marL="0" indent="0">
              <a:buNone/>
            </a:pPr>
            <a:endParaRPr lang="en-US" sz="16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marL="0" indent="0">
              <a:buNone/>
            </a:pPr>
            <a:endParaRPr lang="en-US" sz="800" dirty="0"/>
          </a:p>
        </p:txBody>
      </p:sp>
    </p:spTree>
    <p:extLst>
      <p:ext uri="{BB962C8B-B14F-4D97-AF65-F5344CB8AC3E}">
        <p14:creationId xmlns:p14="http://schemas.microsoft.com/office/powerpoint/2010/main" val="1708147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Correcting FWA</a:t>
            </a:r>
          </a:p>
        </p:txBody>
      </p:sp>
      <p:sp>
        <p:nvSpPr>
          <p:cNvPr id="3" name="Content Placeholder 2"/>
          <p:cNvSpPr>
            <a:spLocks noGrp="1"/>
          </p:cNvSpPr>
          <p:nvPr>
            <p:ph idx="1"/>
          </p:nvPr>
        </p:nvSpPr>
        <p:spPr>
          <a:xfrm>
            <a:off x="2171700" y="1295400"/>
            <a:ext cx="6838950" cy="5562600"/>
          </a:xfrm>
        </p:spPr>
        <p:txBody>
          <a:bodyPr>
            <a:normAutofit/>
          </a:bodyPr>
          <a:lstStyle/>
          <a:p>
            <a:pPr>
              <a:buFont typeface="Arial" panose="020B0604020202020204" pitchFamily="34" charset="0"/>
              <a:buChar char="•"/>
            </a:pPr>
            <a:r>
              <a:rPr lang="en-US" sz="1800" dirty="0"/>
              <a:t>Once FWA is detected, it must promptly be corrected.</a:t>
            </a:r>
          </a:p>
          <a:p>
            <a:pPr>
              <a:buFont typeface="Arial" panose="020B0604020202020204" pitchFamily="34" charset="0"/>
              <a:buChar char="•"/>
            </a:pPr>
            <a:r>
              <a:rPr lang="en-US" sz="1800" dirty="0"/>
              <a:t>Correcting the problem saves the government money, and ensures that you are in compliance with CMS requirements.</a:t>
            </a:r>
          </a:p>
          <a:p>
            <a:pPr>
              <a:buFont typeface="Arial" panose="020B0604020202020204" pitchFamily="34" charset="0"/>
              <a:buChar char="•"/>
            </a:pPr>
            <a:r>
              <a:rPr lang="en-US" sz="1800" dirty="0"/>
              <a:t>Always consult the UBMD Chief Compliance Officer to find out the process for corrective action plan development, and develop a plan.</a:t>
            </a:r>
          </a:p>
          <a:p>
            <a:pPr>
              <a:buFont typeface="Arial" panose="020B0604020202020204" pitchFamily="34" charset="0"/>
              <a:buChar char="•"/>
            </a:pPr>
            <a:r>
              <a:rPr lang="en-US" sz="1800" dirty="0"/>
              <a:t>Actual corrective plan will vary, depending on the specific circumstances, but in general:</a:t>
            </a:r>
          </a:p>
          <a:p>
            <a:pPr lvl="1">
              <a:buFont typeface="Wingdings" panose="05000000000000000000" pitchFamily="2" charset="2"/>
              <a:buChar char="ü"/>
            </a:pPr>
            <a:r>
              <a:rPr lang="en-US" sz="1600" dirty="0"/>
              <a:t>Design the corrective action to correct the underlying problem that results in FWA program violations and prevents future non-compliance.</a:t>
            </a:r>
          </a:p>
          <a:p>
            <a:pPr lvl="1">
              <a:buFont typeface="Wingdings" panose="05000000000000000000" pitchFamily="2" charset="2"/>
              <a:buChar char="ü"/>
            </a:pPr>
            <a:r>
              <a:rPr lang="en-US" sz="1600" dirty="0"/>
              <a:t>Tailor the corrective action to address the particular FWA, problem, or deficiency identified.</a:t>
            </a:r>
          </a:p>
          <a:p>
            <a:pPr lvl="1">
              <a:buFont typeface="Wingdings" panose="05000000000000000000" pitchFamily="2" charset="2"/>
              <a:buChar char="ü"/>
            </a:pPr>
            <a:r>
              <a:rPr lang="en-US" sz="1600" dirty="0"/>
              <a:t>Include timeframe for specific actions.</a:t>
            </a:r>
          </a:p>
          <a:p>
            <a:pPr lvl="1">
              <a:buFont typeface="Wingdings" panose="05000000000000000000" pitchFamily="2" charset="2"/>
              <a:buChar char="ü"/>
            </a:pPr>
            <a:r>
              <a:rPr lang="en-US" sz="1600" dirty="0"/>
              <a:t>Document corrective actions addressing non-compliance or FWA committed by the employee, and include consequences for failure to satisfactorily complete the corrective action.</a:t>
            </a:r>
          </a:p>
          <a:p>
            <a:pPr lvl="1">
              <a:buFont typeface="Wingdings" panose="05000000000000000000" pitchFamily="2" charset="2"/>
              <a:buChar char="ü"/>
            </a:pPr>
            <a:r>
              <a:rPr lang="en-US" sz="1600" dirty="0"/>
              <a:t>Once started, continually monitor corrective actions to ensure they are effective.</a:t>
            </a:r>
          </a:p>
          <a:p>
            <a:pPr lvl="1">
              <a:buFont typeface="Wingdings" panose="05000000000000000000" pitchFamily="2" charset="2"/>
              <a:buChar char="ü"/>
            </a:pPr>
            <a:endParaRPr lang="en-US" sz="1800" b="1" dirty="0"/>
          </a:p>
          <a:p>
            <a:pPr marL="0" indent="0">
              <a:buNone/>
            </a:pPr>
            <a:endParaRPr lang="en-US" sz="1000" dirty="0"/>
          </a:p>
          <a:p>
            <a:pPr marL="0" indent="0">
              <a:buNone/>
            </a:pPr>
            <a:endParaRPr lang="en-US" sz="1800" dirty="0"/>
          </a:p>
          <a:p>
            <a:pPr>
              <a:buFont typeface="Arial" panose="020B0604020202020204" pitchFamily="34" charset="0"/>
              <a:buChar char="•"/>
            </a:pPr>
            <a:endParaRPr lang="en-US" sz="1800" dirty="0"/>
          </a:p>
          <a:p>
            <a:pPr marL="0" indent="0">
              <a:buNone/>
            </a:pPr>
            <a:endParaRPr lang="en-US" sz="800" dirty="0"/>
          </a:p>
        </p:txBody>
      </p:sp>
    </p:spTree>
    <p:extLst>
      <p:ext uri="{BB962C8B-B14F-4D97-AF65-F5344CB8AC3E}">
        <p14:creationId xmlns:p14="http://schemas.microsoft.com/office/powerpoint/2010/main" val="2145359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Correcting FWA</a:t>
            </a:r>
          </a:p>
        </p:txBody>
      </p:sp>
      <p:sp>
        <p:nvSpPr>
          <p:cNvPr id="3" name="Content Placeholder 2"/>
          <p:cNvSpPr>
            <a:spLocks noGrp="1"/>
          </p:cNvSpPr>
          <p:nvPr>
            <p:ph idx="1"/>
          </p:nvPr>
        </p:nvSpPr>
        <p:spPr>
          <a:xfrm>
            <a:off x="2194560" y="1498962"/>
            <a:ext cx="6788075" cy="2979869"/>
          </a:xfrm>
        </p:spPr>
        <p:txBody>
          <a:bodyPr>
            <a:normAutofit fontScale="92500" lnSpcReduction="10000"/>
          </a:bodyPr>
          <a:lstStyle/>
          <a:p>
            <a:pPr>
              <a:buFont typeface="Arial" panose="020B0604020202020204" pitchFamily="34" charset="0"/>
              <a:buChar char="•"/>
            </a:pPr>
            <a:r>
              <a:rPr lang="en-US" sz="2200" dirty="0"/>
              <a:t>Corrective action will depend on the specific circumstances, but may include:</a:t>
            </a:r>
          </a:p>
          <a:p>
            <a:pPr marL="0" indent="0">
              <a:buNone/>
            </a:pPr>
            <a:endParaRPr lang="en-US" sz="1800" dirty="0"/>
          </a:p>
          <a:p>
            <a:pPr lvl="1">
              <a:buFont typeface="Wingdings" panose="05000000000000000000" pitchFamily="2" charset="2"/>
              <a:buChar char="ü"/>
            </a:pPr>
            <a:r>
              <a:rPr lang="en-US" sz="1800" dirty="0"/>
              <a:t>Adopting new prepayment edits or document review requirements;</a:t>
            </a:r>
          </a:p>
          <a:p>
            <a:pPr lvl="1">
              <a:buFont typeface="Wingdings" panose="05000000000000000000" pitchFamily="2" charset="2"/>
              <a:buChar char="ü"/>
            </a:pPr>
            <a:r>
              <a:rPr lang="en-US" sz="1800" dirty="0"/>
              <a:t>Conducting additional mandated training;</a:t>
            </a:r>
          </a:p>
          <a:p>
            <a:pPr lvl="1">
              <a:buFont typeface="Wingdings" panose="05000000000000000000" pitchFamily="2" charset="2"/>
              <a:buChar char="ü"/>
            </a:pPr>
            <a:r>
              <a:rPr lang="en-US" sz="1800" dirty="0"/>
              <a:t>Providing educational materials;</a:t>
            </a:r>
          </a:p>
          <a:p>
            <a:pPr lvl="1">
              <a:buFont typeface="Wingdings" panose="05000000000000000000" pitchFamily="2" charset="2"/>
              <a:buChar char="ü"/>
            </a:pPr>
            <a:r>
              <a:rPr lang="en-US" sz="1800" dirty="0"/>
              <a:t>Revising policies and/or procedures;</a:t>
            </a:r>
          </a:p>
          <a:p>
            <a:pPr lvl="1">
              <a:buFont typeface="Wingdings" panose="05000000000000000000" pitchFamily="2" charset="2"/>
              <a:buChar char="ü"/>
            </a:pPr>
            <a:r>
              <a:rPr lang="en-US" sz="1800" dirty="0"/>
              <a:t>Sending warning letters;</a:t>
            </a:r>
          </a:p>
          <a:p>
            <a:pPr lvl="1">
              <a:buFont typeface="Wingdings" panose="05000000000000000000" pitchFamily="2" charset="2"/>
              <a:buChar char="ü"/>
            </a:pPr>
            <a:r>
              <a:rPr lang="en-US" sz="1800" dirty="0"/>
              <a:t>Terminating an employee or provider;</a:t>
            </a:r>
          </a:p>
          <a:p>
            <a:pPr lvl="1">
              <a:buFont typeface="Wingdings" panose="05000000000000000000" pitchFamily="2" charset="2"/>
              <a:buChar char="ü"/>
            </a:pPr>
            <a:r>
              <a:rPr lang="en-US" sz="1800" dirty="0"/>
              <a:t>Any combination of the above.</a:t>
            </a:r>
          </a:p>
          <a:p>
            <a:pPr>
              <a:buFont typeface="Arial" panose="020B0604020202020204" pitchFamily="34" charset="0"/>
              <a:buChar char="•"/>
            </a:pPr>
            <a:endParaRPr lang="en-US" sz="1800" dirty="0"/>
          </a:p>
          <a:p>
            <a:pPr marL="0" indent="0">
              <a:buNone/>
            </a:pPr>
            <a:endParaRPr lang="en-US" sz="800" dirty="0"/>
          </a:p>
        </p:txBody>
      </p:sp>
      <p:pic>
        <p:nvPicPr>
          <p:cNvPr id="8196" name="Picture 4" descr="Correct Images: Browse 663,989 Stock Photos &amp; Vectors Free Download with  Trial | Shutterstock">
            <a:extLst>
              <a:ext uri="{FF2B5EF4-FFF2-40B4-BE49-F238E27FC236}">
                <a16:creationId xmlns="" xmlns:a16="http://schemas.microsoft.com/office/drawing/2014/main" id="{4C71828E-284E-C8D1-91AA-C48B53858D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372" y="4877825"/>
            <a:ext cx="5561531" cy="1526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540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For more information on…</a:t>
            </a:r>
          </a:p>
        </p:txBody>
      </p:sp>
      <p:sp>
        <p:nvSpPr>
          <p:cNvPr id="3" name="Content Placeholder 2"/>
          <p:cNvSpPr>
            <a:spLocks noGrp="1"/>
          </p:cNvSpPr>
          <p:nvPr>
            <p:ph idx="1"/>
          </p:nvPr>
        </p:nvSpPr>
        <p:spPr>
          <a:xfrm>
            <a:off x="2035834" y="1570008"/>
            <a:ext cx="7021902" cy="4537494"/>
          </a:xfrm>
        </p:spPr>
        <p:txBody>
          <a:bodyPr>
            <a:normAutofit/>
          </a:bodyPr>
          <a:lstStyle/>
          <a:p>
            <a:r>
              <a:rPr lang="en-US" sz="1400" dirty="0"/>
              <a:t>False Claims Act: </a:t>
            </a:r>
            <a:r>
              <a:rPr lang="en-US" sz="1400" dirty="0">
                <a:hlinkClick r:id="rId3"/>
              </a:rPr>
              <a:t>31 United States Code (U.S.C.) Sections 3729-3733 </a:t>
            </a:r>
            <a:endParaRPr lang="en-US" sz="1400" dirty="0"/>
          </a:p>
          <a:p>
            <a:pPr marL="0" indent="0">
              <a:buNone/>
            </a:pPr>
            <a:endParaRPr lang="en-US" sz="1400" dirty="0"/>
          </a:p>
          <a:p>
            <a:r>
              <a:rPr lang="en-US" sz="1400" dirty="0"/>
              <a:t>Fraud Statute: </a:t>
            </a:r>
            <a:r>
              <a:rPr lang="en-US" sz="1400" dirty="0">
                <a:hlinkClick r:id="rId4"/>
              </a:rPr>
              <a:t>18 USC Sections 1346-1347</a:t>
            </a:r>
            <a:r>
              <a:rPr lang="en-US" sz="1400" dirty="0"/>
              <a:t>  </a:t>
            </a:r>
          </a:p>
          <a:p>
            <a:endParaRPr lang="en-US" sz="1400" dirty="0"/>
          </a:p>
          <a:p>
            <a:r>
              <a:rPr lang="en-US" sz="1400" dirty="0"/>
              <a:t>Anti-Kickback Statute: </a:t>
            </a:r>
            <a:r>
              <a:rPr lang="en-US" sz="1400" dirty="0">
                <a:hlinkClick r:id="rId5"/>
              </a:rPr>
              <a:t>42 USC Section 1320a-7b(b)</a:t>
            </a:r>
            <a:endParaRPr lang="en-US" sz="1400" dirty="0"/>
          </a:p>
          <a:p>
            <a:endParaRPr lang="en-US" sz="1400" dirty="0"/>
          </a:p>
          <a:p>
            <a:r>
              <a:rPr lang="en-US" sz="1400" dirty="0"/>
              <a:t>Stark Statute (Physician Self-Referral Law): </a:t>
            </a:r>
            <a:r>
              <a:rPr lang="en-US" sz="1400" dirty="0">
                <a:hlinkClick r:id="rId6"/>
              </a:rPr>
              <a:t>42 USC Section 1395nn</a:t>
            </a:r>
            <a:endParaRPr lang="en-US" sz="1400" dirty="0"/>
          </a:p>
          <a:p>
            <a:endParaRPr lang="en-US" sz="1400" dirty="0"/>
          </a:p>
          <a:p>
            <a:r>
              <a:rPr lang="en-US" sz="1400" dirty="0"/>
              <a:t>Civil Monetary Penalties: </a:t>
            </a:r>
            <a:r>
              <a:rPr lang="en-US" sz="1400" dirty="0">
                <a:hlinkClick r:id="rId7"/>
              </a:rPr>
              <a:t>42 USC 1320a-7a</a:t>
            </a:r>
            <a:r>
              <a:rPr lang="en-US" sz="1400" dirty="0"/>
              <a:t>     and      </a:t>
            </a:r>
            <a:r>
              <a:rPr lang="en-US" sz="1400" dirty="0">
                <a:hlinkClick r:id="rId8"/>
              </a:rPr>
              <a:t>the Act, Section 1128A(a)</a:t>
            </a:r>
            <a:endParaRPr lang="en-US" sz="1400" dirty="0"/>
          </a:p>
          <a:p>
            <a:endParaRPr lang="en-US" sz="1400" dirty="0"/>
          </a:p>
          <a:p>
            <a:r>
              <a:rPr lang="en-US" sz="1400" dirty="0"/>
              <a:t>Exclusion: </a:t>
            </a:r>
            <a:r>
              <a:rPr lang="en-US" sz="1400" dirty="0">
                <a:hlinkClick r:id="rId9"/>
              </a:rPr>
              <a:t>LEIE</a:t>
            </a:r>
            <a:r>
              <a:rPr lang="en-US" sz="1400" dirty="0"/>
              <a:t> and </a:t>
            </a:r>
            <a:r>
              <a:rPr lang="en-US" sz="1400" dirty="0">
                <a:hlinkClick r:id="rId10"/>
              </a:rPr>
              <a:t>EPLS</a:t>
            </a:r>
            <a:r>
              <a:rPr lang="en-US" sz="1400" dirty="0"/>
              <a:t> and </a:t>
            </a:r>
            <a:r>
              <a:rPr lang="en-US" sz="1400" dirty="0">
                <a:hlinkClick r:id="rId11"/>
              </a:rPr>
              <a:t>42 USC Section 1320a-7</a:t>
            </a:r>
            <a:r>
              <a:rPr lang="en-US" sz="1400" dirty="0"/>
              <a:t> and </a:t>
            </a:r>
          </a:p>
          <a:p>
            <a:pPr marL="0" indent="0">
              <a:buNone/>
            </a:pPr>
            <a:r>
              <a:rPr lang="en-US" sz="1400" dirty="0"/>
              <a:t>					   </a:t>
            </a:r>
            <a:r>
              <a:rPr lang="en-US" sz="1400" dirty="0">
                <a:hlinkClick r:id="rId12"/>
              </a:rPr>
              <a:t>42 Code of Federal Regulations (CFR) Section 1001.1901</a:t>
            </a:r>
            <a:endParaRPr lang="en-US" sz="1400" dirty="0"/>
          </a:p>
          <a:p>
            <a:pPr marL="0" indent="0">
              <a:buNone/>
            </a:pPr>
            <a:endParaRPr lang="en-US" sz="1400" dirty="0"/>
          </a:p>
          <a:p>
            <a:r>
              <a:rPr lang="en-US" sz="1400" dirty="0"/>
              <a:t>HIPAA: </a:t>
            </a:r>
            <a:r>
              <a:rPr lang="en-US" sz="1400" dirty="0">
                <a:hlinkClick r:id="rId13"/>
              </a:rPr>
              <a:t>HIPAA Webpage</a:t>
            </a:r>
            <a:endParaRPr lang="en-US" sz="1400" dirty="0"/>
          </a:p>
          <a:p>
            <a:endParaRPr lang="en-US" sz="1400" dirty="0"/>
          </a:p>
          <a:p>
            <a:endParaRPr lang="en-US" sz="1400" dirty="0"/>
          </a:p>
          <a:p>
            <a:endParaRPr lang="en-US" sz="1600" dirty="0"/>
          </a:p>
        </p:txBody>
      </p:sp>
    </p:spTree>
    <p:extLst>
      <p:ext uri="{BB962C8B-B14F-4D97-AF65-F5344CB8AC3E}">
        <p14:creationId xmlns:p14="http://schemas.microsoft.com/office/powerpoint/2010/main" val="4243458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To Complete Your Training…</a:t>
            </a:r>
          </a:p>
        </p:txBody>
      </p:sp>
      <p:sp>
        <p:nvSpPr>
          <p:cNvPr id="3" name="Content Placeholder 2"/>
          <p:cNvSpPr>
            <a:spLocks noGrp="1"/>
          </p:cNvSpPr>
          <p:nvPr>
            <p:ph idx="1"/>
          </p:nvPr>
        </p:nvSpPr>
        <p:spPr>
          <a:xfrm>
            <a:off x="2085278" y="1265664"/>
            <a:ext cx="7058722" cy="5425068"/>
          </a:xfrm>
        </p:spPr>
        <p:txBody>
          <a:bodyPr/>
          <a:lstStyle/>
          <a:p>
            <a:pPr marL="0" indent="0">
              <a:buNone/>
            </a:pPr>
            <a:r>
              <a:rPr lang="en-US" dirty="0"/>
              <a:t>You are required to successfully complete a 5 question quiz based on this presentation.</a:t>
            </a:r>
          </a:p>
          <a:p>
            <a:pPr marL="0" indent="0">
              <a:buNone/>
            </a:pPr>
            <a:endParaRPr lang="en-US" sz="1000" dirty="0"/>
          </a:p>
          <a:p>
            <a:pPr marL="0" indent="0">
              <a:buNone/>
            </a:pPr>
            <a:r>
              <a:rPr lang="en-US" dirty="0"/>
              <a:t>The questions appear on a separate Word document.  Use the following link to input your answers.</a:t>
            </a:r>
          </a:p>
          <a:p>
            <a:pPr marL="0" indent="0">
              <a:buNone/>
            </a:pPr>
            <a:endParaRPr lang="en-US" sz="1000" dirty="0"/>
          </a:p>
          <a:p>
            <a:pPr marL="0" indent="0" algn="ctr">
              <a:buNone/>
            </a:pPr>
            <a:r>
              <a:rPr lang="en-US" dirty="0">
                <a:hlinkClick r:id="rId3"/>
              </a:rPr>
              <a:t>https://smbsweb.med.buffalo.edu/ubmd/training.aspx</a:t>
            </a:r>
            <a:r>
              <a:rPr lang="en-US" dirty="0"/>
              <a:t> </a:t>
            </a:r>
          </a:p>
          <a:p>
            <a:endParaRPr lang="en-US" sz="1000" dirty="0"/>
          </a:p>
          <a:p>
            <a:pPr marL="0" indent="0">
              <a:buNone/>
            </a:pPr>
            <a:r>
              <a:rPr lang="en-US" dirty="0"/>
              <a:t>When you submit your answers, if all are correct, you will see a “Success” message on the screen.  </a:t>
            </a:r>
          </a:p>
          <a:p>
            <a:pPr marL="0" indent="0">
              <a:buNone/>
            </a:pPr>
            <a:endParaRPr lang="en-US" sz="1000" dirty="0"/>
          </a:p>
          <a:p>
            <a:pPr marL="0" indent="0">
              <a:buNone/>
            </a:pPr>
            <a:r>
              <a:rPr lang="en-US" dirty="0"/>
              <a:t>If not, the message will tell you which answers you need to go back and re-check.  </a:t>
            </a:r>
          </a:p>
          <a:p>
            <a:pPr marL="0" indent="0">
              <a:buNone/>
            </a:pPr>
            <a:endParaRPr lang="en-US" sz="1000" dirty="0"/>
          </a:p>
          <a:p>
            <a:pPr marL="0" indent="0">
              <a:buNone/>
            </a:pPr>
            <a:r>
              <a:rPr lang="en-US" dirty="0"/>
              <a:t>Training will be complete only when you receive the “Success” message. </a:t>
            </a:r>
          </a:p>
          <a:p>
            <a:pPr marL="0" indent="0">
              <a:buNone/>
            </a:pPr>
            <a:endParaRPr lang="en-US" sz="1000" dirty="0"/>
          </a:p>
        </p:txBody>
      </p:sp>
    </p:spTree>
    <p:extLst>
      <p:ext uri="{BB962C8B-B14F-4D97-AF65-F5344CB8AC3E}">
        <p14:creationId xmlns:p14="http://schemas.microsoft.com/office/powerpoint/2010/main" val="2971894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p>
        </p:txBody>
      </p:sp>
      <p:sp>
        <p:nvSpPr>
          <p:cNvPr id="3" name="Content Placeholder 2"/>
          <p:cNvSpPr>
            <a:spLocks noGrp="1"/>
          </p:cNvSpPr>
          <p:nvPr>
            <p:ph idx="1"/>
          </p:nvPr>
        </p:nvSpPr>
        <p:spPr>
          <a:xfrm>
            <a:off x="2055848" y="1143001"/>
            <a:ext cx="7110484" cy="5759272"/>
          </a:xfrm>
        </p:spPr>
        <p:txBody>
          <a:bodyPr/>
          <a:lstStyle/>
          <a:p>
            <a:pPr marL="0" indent="0" algn="ctr">
              <a:buNone/>
            </a:pPr>
            <a:r>
              <a:rPr lang="en-US" sz="1800" b="1" dirty="0"/>
              <a:t>REMEMBER!!!</a:t>
            </a:r>
          </a:p>
          <a:p>
            <a:pPr marL="0" indent="0" algn="ctr">
              <a:buNone/>
            </a:pPr>
            <a:r>
              <a:rPr lang="en-US" sz="1600" dirty="0">
                <a:solidFill>
                  <a:srgbClr val="0068B3"/>
                </a:solidFill>
              </a:rPr>
              <a:t>Compliance &amp; fraud prevention are everyone’s responsibility -</a:t>
            </a:r>
          </a:p>
          <a:p>
            <a:pPr marL="0" indent="0" algn="ctr">
              <a:lnSpc>
                <a:spcPct val="50000"/>
              </a:lnSpc>
              <a:buNone/>
            </a:pPr>
            <a:r>
              <a:rPr lang="en-US" sz="1600" dirty="0">
                <a:solidFill>
                  <a:srgbClr val="0068B3"/>
                </a:solidFill>
              </a:rPr>
              <a:t>governing boards, management, providers, and staff.</a:t>
            </a:r>
          </a:p>
          <a:p>
            <a:pPr marL="0" indent="0" algn="ctr">
              <a:lnSpc>
                <a:spcPct val="50000"/>
              </a:lnSpc>
              <a:buNone/>
            </a:pPr>
            <a:r>
              <a:rPr lang="en-US" dirty="0">
                <a:solidFill>
                  <a:srgbClr val="0068B3"/>
                </a:solidFill>
              </a:rPr>
              <a:t>________________________</a:t>
            </a:r>
          </a:p>
          <a:p>
            <a:pPr marL="0" indent="0" algn="ctr">
              <a:buNone/>
            </a:pPr>
            <a:r>
              <a:rPr lang="en-US" sz="1600" dirty="0"/>
              <a:t>If you have any questions regarding this training, please contact:</a:t>
            </a:r>
          </a:p>
          <a:p>
            <a:pPr marL="0" indent="0" algn="ctr">
              <a:buNone/>
            </a:pPr>
            <a:endParaRPr lang="en-US" sz="1600" dirty="0"/>
          </a:p>
          <a:p>
            <a:pPr marL="0" indent="0" algn="ctr">
              <a:buNone/>
            </a:pPr>
            <a:r>
              <a:rPr lang="en-US" sz="1600" dirty="0"/>
              <a:t>Larry DiGiulio, Chief Compliance Officer</a:t>
            </a:r>
          </a:p>
          <a:p>
            <a:pPr marL="0" indent="0" algn="ctr">
              <a:buNone/>
            </a:pPr>
            <a:r>
              <a:rPr lang="en-US" sz="1600" dirty="0">
                <a:hlinkClick r:id="rId3"/>
              </a:rPr>
              <a:t>larryd@buffalo.edu</a:t>
            </a:r>
            <a:r>
              <a:rPr lang="en-US" sz="1600" dirty="0"/>
              <a:t> </a:t>
            </a:r>
          </a:p>
          <a:p>
            <a:pPr marL="0" indent="0" algn="ctr">
              <a:buNone/>
            </a:pPr>
            <a:r>
              <a:rPr lang="en-US" sz="1600" dirty="0"/>
              <a:t>or</a:t>
            </a:r>
          </a:p>
          <a:p>
            <a:pPr marL="0" indent="0" algn="ctr">
              <a:buNone/>
            </a:pPr>
            <a:r>
              <a:rPr lang="en-US" sz="1600" dirty="0"/>
              <a:t>Sue Marasi, CHC, CPCA</a:t>
            </a:r>
          </a:p>
          <a:p>
            <a:pPr marL="0" indent="0" algn="ctr">
              <a:buNone/>
            </a:pPr>
            <a:r>
              <a:rPr lang="en-US" sz="1600" dirty="0"/>
              <a:t>Compliance Administrator</a:t>
            </a:r>
          </a:p>
          <a:p>
            <a:pPr marL="0" indent="0" algn="ctr">
              <a:buNone/>
            </a:pPr>
            <a:r>
              <a:rPr lang="en-US" sz="1600" dirty="0">
                <a:hlinkClick r:id="rId4"/>
              </a:rPr>
              <a:t>smmarasi@buffalo.edu</a:t>
            </a:r>
            <a:endParaRPr lang="en-US" sz="1600" dirty="0"/>
          </a:p>
          <a:p>
            <a:pPr marL="0" indent="0" algn="ctr">
              <a:buNone/>
            </a:pPr>
            <a:r>
              <a:rPr lang="en-US" sz="1600" dirty="0"/>
              <a:t>or</a:t>
            </a:r>
          </a:p>
          <a:p>
            <a:pPr marL="0" indent="0" algn="ctr">
              <a:buNone/>
            </a:pPr>
            <a:r>
              <a:rPr lang="en-US" sz="1600" dirty="0"/>
              <a:t>Sandy Setlock, CPC, CRC, CEMA, CHCO</a:t>
            </a:r>
          </a:p>
          <a:p>
            <a:pPr marL="0" indent="0" algn="ctr">
              <a:buNone/>
            </a:pPr>
            <a:r>
              <a:rPr lang="en-US" sz="1600" dirty="0"/>
              <a:t>Director of Audit &amp; Education</a:t>
            </a:r>
          </a:p>
          <a:p>
            <a:pPr marL="0" indent="0" algn="ctr">
              <a:buNone/>
            </a:pPr>
            <a:r>
              <a:rPr lang="en-US" sz="1600" dirty="0">
                <a:hlinkClick r:id="rId5"/>
              </a:rPr>
              <a:t>sandrase@buffalo.edu</a:t>
            </a:r>
            <a:endParaRPr lang="en-US" sz="1600" dirty="0"/>
          </a:p>
          <a:p>
            <a:pPr marL="0" indent="0" algn="ctr">
              <a:lnSpc>
                <a:spcPct val="50000"/>
              </a:lnSpc>
              <a:buNone/>
            </a:pPr>
            <a:endParaRPr lang="en-US" dirty="0"/>
          </a:p>
          <a:p>
            <a:pPr marL="0" indent="0" algn="ctr">
              <a:buNone/>
            </a:pPr>
            <a:r>
              <a:rPr lang="en-US" b="1" dirty="0">
                <a:solidFill>
                  <a:srgbClr val="FF0000"/>
                </a:solidFill>
              </a:rPr>
              <a:t>ANONYMOUS COMPLIANCE HOTLINE</a:t>
            </a:r>
          </a:p>
          <a:p>
            <a:pPr marL="0" indent="0" algn="ctr">
              <a:buNone/>
            </a:pPr>
            <a:r>
              <a:rPr lang="en-US" dirty="0">
                <a:solidFill>
                  <a:srgbClr val="FF0000"/>
                </a:solidFill>
              </a:rPr>
              <a:t>716-888-4752</a:t>
            </a:r>
          </a:p>
        </p:txBody>
      </p:sp>
    </p:spTree>
    <p:extLst>
      <p:ext uri="{BB962C8B-B14F-4D97-AF65-F5344CB8AC3E}">
        <p14:creationId xmlns:p14="http://schemas.microsoft.com/office/powerpoint/2010/main" val="4057484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Training Requirements</a:t>
            </a:r>
          </a:p>
        </p:txBody>
      </p:sp>
      <p:sp>
        <p:nvSpPr>
          <p:cNvPr id="3" name="Content Placeholder 2"/>
          <p:cNvSpPr>
            <a:spLocks noGrp="1"/>
          </p:cNvSpPr>
          <p:nvPr>
            <p:ph idx="1"/>
          </p:nvPr>
        </p:nvSpPr>
        <p:spPr>
          <a:xfrm>
            <a:off x="2059529" y="1250894"/>
            <a:ext cx="7019925" cy="5332468"/>
          </a:xfrm>
        </p:spPr>
        <p:txBody>
          <a:bodyPr>
            <a:normAutofit/>
          </a:bodyPr>
          <a:lstStyle/>
          <a:p>
            <a:pPr marL="0" indent="0">
              <a:lnSpc>
                <a:spcPct val="150000"/>
              </a:lnSpc>
              <a:buNone/>
            </a:pPr>
            <a:r>
              <a:rPr lang="en-US" dirty="0"/>
              <a:t>Once training is completed, you should be able to correctly:</a:t>
            </a:r>
          </a:p>
          <a:p>
            <a:pPr marL="461963" lvl="1">
              <a:lnSpc>
                <a:spcPct val="150000"/>
              </a:lnSpc>
              <a:buFont typeface="Wingdings" panose="05000000000000000000" pitchFamily="2" charset="2"/>
              <a:buChar char="ü"/>
            </a:pPr>
            <a:r>
              <a:rPr lang="en-US" dirty="0"/>
              <a:t>Recognize &amp; distinguish Fraud, Waste &amp; Abuse;</a:t>
            </a:r>
          </a:p>
          <a:p>
            <a:pPr marL="461963" lvl="1">
              <a:lnSpc>
                <a:spcPct val="150000"/>
              </a:lnSpc>
              <a:buFont typeface="Wingdings" panose="05000000000000000000" pitchFamily="2" charset="2"/>
              <a:buChar char="ü"/>
            </a:pPr>
            <a:r>
              <a:rPr lang="en-US" dirty="0"/>
              <a:t>Recognize major laws &amp; regulations pertaining to FWA;</a:t>
            </a:r>
          </a:p>
          <a:p>
            <a:pPr marL="461963" lvl="1">
              <a:lnSpc>
                <a:spcPct val="150000"/>
              </a:lnSpc>
              <a:buFont typeface="Wingdings" panose="05000000000000000000" pitchFamily="2" charset="2"/>
              <a:buChar char="ü"/>
            </a:pPr>
            <a:r>
              <a:rPr lang="en-US" dirty="0"/>
              <a:t>Understand potential consequences &amp; penalties for violations;</a:t>
            </a:r>
          </a:p>
          <a:p>
            <a:pPr marL="461963" lvl="1">
              <a:lnSpc>
                <a:spcPct val="150000"/>
              </a:lnSpc>
              <a:buFont typeface="Wingdings" panose="05000000000000000000" pitchFamily="2" charset="2"/>
              <a:buChar char="ü"/>
            </a:pPr>
            <a:r>
              <a:rPr lang="en-US" dirty="0"/>
              <a:t>Identify &amp; apply methods of preventing FWA;</a:t>
            </a:r>
          </a:p>
          <a:p>
            <a:pPr marL="461963" lvl="1">
              <a:lnSpc>
                <a:spcPct val="150000"/>
              </a:lnSpc>
              <a:buFont typeface="Wingdings" panose="05000000000000000000" pitchFamily="2" charset="2"/>
              <a:buChar char="ü"/>
            </a:pPr>
            <a:r>
              <a:rPr lang="en-US" dirty="0"/>
              <a:t>Report FWA; and</a:t>
            </a:r>
          </a:p>
          <a:p>
            <a:pPr marL="461963" lvl="1">
              <a:lnSpc>
                <a:spcPct val="150000"/>
              </a:lnSpc>
              <a:buFont typeface="Wingdings" panose="05000000000000000000" pitchFamily="2" charset="2"/>
              <a:buChar char="ü"/>
            </a:pPr>
            <a:r>
              <a:rPr lang="en-US" dirty="0"/>
              <a:t>Determine how to correct FWA.</a:t>
            </a:r>
          </a:p>
          <a:p>
            <a:pPr lvl="1">
              <a:buFont typeface="Wingdings" panose="05000000000000000000" pitchFamily="2" charset="2"/>
              <a:buChar char="ü"/>
            </a:pPr>
            <a:endParaRPr lang="en-US" dirty="0"/>
          </a:p>
          <a:p>
            <a:pPr lvl="1">
              <a:buFont typeface="Wingdings" panose="05000000000000000000" pitchFamily="2" charset="2"/>
              <a:buChar char="ü"/>
            </a:pPr>
            <a:endParaRPr lang="en-US" sz="1800" dirty="0"/>
          </a:p>
          <a:p>
            <a:pPr marL="457200" lvl="1" indent="0">
              <a:buNone/>
            </a:pPr>
            <a:endParaRPr lang="en-US" sz="1800" dirty="0"/>
          </a:p>
          <a:p>
            <a:endParaRPr lang="en-US" sz="1800" dirty="0"/>
          </a:p>
          <a:p>
            <a:endParaRPr lang="en-US" sz="1800" dirty="0"/>
          </a:p>
        </p:txBody>
      </p:sp>
      <p:pic>
        <p:nvPicPr>
          <p:cNvPr id="6148" name="Picture 4" descr="How to Identify Fraud, Waste, or Abuse - Granville County">
            <a:extLst>
              <a:ext uri="{FF2B5EF4-FFF2-40B4-BE49-F238E27FC236}">
                <a16:creationId xmlns="" xmlns:a16="http://schemas.microsoft.com/office/drawing/2014/main" id="{D7BFEA98-E5C4-10FB-0FB7-1D5B2E47DE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5781" y="5001007"/>
            <a:ext cx="2567420" cy="1469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801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do we need FWA training?</a:t>
            </a:r>
          </a:p>
        </p:txBody>
      </p:sp>
      <p:sp>
        <p:nvSpPr>
          <p:cNvPr id="3" name="Content Placeholder 2"/>
          <p:cNvSpPr>
            <a:spLocks noGrp="1"/>
          </p:cNvSpPr>
          <p:nvPr>
            <p:ph idx="1"/>
          </p:nvPr>
        </p:nvSpPr>
        <p:spPr>
          <a:xfrm>
            <a:off x="2343726" y="1392865"/>
            <a:ext cx="6534729" cy="5297893"/>
          </a:xfrm>
        </p:spPr>
        <p:txBody>
          <a:bodyPr>
            <a:normAutofit lnSpcReduction="10000"/>
          </a:bodyPr>
          <a:lstStyle/>
          <a:p>
            <a:r>
              <a:rPr lang="en-US" dirty="0"/>
              <a:t>To learn how to detect, correct and prevent FWA.</a:t>
            </a:r>
          </a:p>
          <a:p>
            <a:pPr marL="0" indent="0">
              <a:buNone/>
            </a:pPr>
            <a:endParaRPr lang="en-US" dirty="0"/>
          </a:p>
          <a:p>
            <a:r>
              <a:rPr lang="en-US" dirty="0"/>
              <a:t>Billions of dollars are spent every year due to fraud, waste &amp; abuse. Estimates range from $68 billion - $230 billion of annual healthcare expenditure.</a:t>
            </a:r>
          </a:p>
          <a:p>
            <a:pPr marL="0" indent="0">
              <a:buNone/>
            </a:pPr>
            <a:endParaRPr lang="en-US" dirty="0"/>
          </a:p>
          <a:p>
            <a:r>
              <a:rPr lang="en-US" dirty="0"/>
              <a:t>As healthcare workers and UBMD employees, whether provider or administrative, we are ALL responsible for combatting fraud, waste &amp; abuse.</a:t>
            </a:r>
          </a:p>
          <a:p>
            <a:endParaRPr lang="en-US" dirty="0"/>
          </a:p>
          <a:p>
            <a:r>
              <a:rPr lang="en-US" dirty="0"/>
              <a:t>Any of our actions determined to be fraud, waste or abuse can lead to financial losses not only to government programs, but fines &amp; penalties, including exclusion and imprisonment, to you and your practice plans as well.</a:t>
            </a:r>
          </a:p>
          <a:p>
            <a:endParaRPr lang="en-US" dirty="0"/>
          </a:p>
          <a:p>
            <a:r>
              <a:rPr lang="en-US" dirty="0"/>
              <a:t>To be part of the solution.</a:t>
            </a:r>
          </a:p>
          <a:p>
            <a:pPr marL="0" indent="0">
              <a:buNone/>
            </a:pPr>
            <a:endParaRPr lang="en-US" dirty="0"/>
          </a:p>
        </p:txBody>
      </p:sp>
    </p:spTree>
    <p:extLst>
      <p:ext uri="{BB962C8B-B14F-4D97-AF65-F5344CB8AC3E}">
        <p14:creationId xmlns:p14="http://schemas.microsoft.com/office/powerpoint/2010/main" val="3524201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FWA?</a:t>
            </a:r>
          </a:p>
        </p:txBody>
      </p:sp>
      <p:sp>
        <p:nvSpPr>
          <p:cNvPr id="3" name="Content Placeholder 2"/>
          <p:cNvSpPr>
            <a:spLocks noGrp="1"/>
          </p:cNvSpPr>
          <p:nvPr>
            <p:ph idx="1"/>
          </p:nvPr>
        </p:nvSpPr>
        <p:spPr>
          <a:xfrm>
            <a:off x="2086840" y="1159170"/>
            <a:ext cx="7048500" cy="5698830"/>
          </a:xfrm>
        </p:spPr>
        <p:txBody>
          <a:bodyPr>
            <a:normAutofit lnSpcReduction="10000"/>
          </a:bodyPr>
          <a:lstStyle/>
          <a:p>
            <a:r>
              <a:rPr lang="en-US" sz="1500" b="1" dirty="0">
                <a:solidFill>
                  <a:srgbClr val="0068B3"/>
                </a:solidFill>
              </a:rPr>
              <a:t>Fraud</a:t>
            </a:r>
          </a:p>
          <a:p>
            <a:pPr lvl="1">
              <a:buFont typeface="Wingdings" panose="05000000000000000000" pitchFamily="2" charset="2"/>
              <a:buChar char="ü"/>
            </a:pPr>
            <a:r>
              <a:rPr lang="en-US" sz="1500" dirty="0"/>
              <a:t>Knowingly submitting false claims, or causing false </a:t>
            </a:r>
            <a:r>
              <a:rPr lang="en-US" sz="1500" dirty="0" smtClean="0"/>
              <a:t>claims to </a:t>
            </a:r>
            <a:r>
              <a:rPr lang="en-US" sz="1500" dirty="0"/>
              <a:t>be </a:t>
            </a:r>
            <a:r>
              <a:rPr lang="en-US" sz="1500" dirty="0" smtClean="0"/>
              <a:t>submitted;</a:t>
            </a:r>
            <a:endParaRPr lang="en-US" sz="1500" dirty="0"/>
          </a:p>
          <a:p>
            <a:pPr lvl="1">
              <a:buFont typeface="Wingdings" panose="05000000000000000000" pitchFamily="2" charset="2"/>
              <a:buChar char="ü"/>
            </a:pPr>
            <a:r>
              <a:rPr lang="en-US" sz="1500" dirty="0"/>
              <a:t>Knowingly making misrepresentations of fact to get a federal health care payment;</a:t>
            </a:r>
          </a:p>
          <a:p>
            <a:pPr lvl="1">
              <a:buFont typeface="Wingdings" panose="05000000000000000000" pitchFamily="2" charset="2"/>
              <a:buChar char="ü"/>
            </a:pPr>
            <a:r>
              <a:rPr lang="en-US" sz="1500" dirty="0"/>
              <a:t>Knowingly soliciting, getting, offering, or paying remuneration (kickbacks, bribes, rebates) to induce or reward referrals for certain designated services reimbursed by federal health care programs</a:t>
            </a:r>
            <a:r>
              <a:rPr lang="en-US" sz="1500" dirty="0" smtClean="0"/>
              <a:t>;</a:t>
            </a:r>
          </a:p>
          <a:p>
            <a:pPr lvl="1">
              <a:buFont typeface="Wingdings" panose="05000000000000000000" pitchFamily="2" charset="2"/>
              <a:buChar char="ü"/>
            </a:pPr>
            <a:r>
              <a:rPr lang="en-US" sz="1500" dirty="0"/>
              <a:t>Knowingly and willfully executing, or attempting to execute, a scheme  or artifice to defraud ANY health care benefit program or to obtain, by means of false or fraudulent pretenses, representations, or promises, any of the money or property owned by, or under custody or control of, any health care benefit </a:t>
            </a:r>
            <a:r>
              <a:rPr lang="en-US" sz="1500" dirty="0" smtClean="0"/>
              <a:t>program;</a:t>
            </a:r>
            <a:endParaRPr lang="en-US" sz="1500" dirty="0"/>
          </a:p>
          <a:p>
            <a:pPr lvl="1">
              <a:buFont typeface="Wingdings" panose="05000000000000000000" pitchFamily="2" charset="2"/>
              <a:buChar char="ü"/>
            </a:pPr>
            <a:r>
              <a:rPr lang="en-US" sz="1500" dirty="0" smtClean="0"/>
              <a:t>Requires </a:t>
            </a:r>
            <a:r>
              <a:rPr lang="en-US" sz="1500" dirty="0"/>
              <a:t>willingness, intent, knowledge.</a:t>
            </a:r>
          </a:p>
          <a:p>
            <a:r>
              <a:rPr lang="en-US" sz="1500" b="1" dirty="0">
                <a:solidFill>
                  <a:srgbClr val="0068B3"/>
                </a:solidFill>
              </a:rPr>
              <a:t>Waste</a:t>
            </a:r>
          </a:p>
          <a:p>
            <a:pPr lvl="1">
              <a:buFont typeface="Wingdings" panose="05000000000000000000" pitchFamily="2" charset="2"/>
              <a:buChar char="ü"/>
            </a:pPr>
            <a:r>
              <a:rPr lang="en-US" sz="1500" dirty="0"/>
              <a:t>Practices that directly or indirectly results in unnecessary costs to the Medicare Program, such as overusing services.</a:t>
            </a:r>
          </a:p>
          <a:p>
            <a:pPr lvl="1">
              <a:buFont typeface="Wingdings" panose="05000000000000000000" pitchFamily="2" charset="2"/>
              <a:buChar char="ü"/>
            </a:pPr>
            <a:r>
              <a:rPr lang="en-US" sz="1500" dirty="0"/>
              <a:t>Generally not caused by criminally negligent actions, but by misuse of resources.</a:t>
            </a:r>
          </a:p>
          <a:p>
            <a:r>
              <a:rPr lang="en-US" sz="1500" b="1" dirty="0">
                <a:solidFill>
                  <a:srgbClr val="0068B3"/>
                </a:solidFill>
              </a:rPr>
              <a:t>Abuse</a:t>
            </a:r>
          </a:p>
          <a:p>
            <a:pPr lvl="1">
              <a:buFont typeface="Wingdings" panose="05000000000000000000" pitchFamily="2" charset="2"/>
              <a:buChar char="ü"/>
            </a:pPr>
            <a:r>
              <a:rPr lang="en-US" sz="1500" dirty="0"/>
              <a:t>Practices that directly or indirectly result in unnecessary costs to the Medicare Program.</a:t>
            </a:r>
          </a:p>
          <a:p>
            <a:pPr lvl="1">
              <a:buFont typeface="Wingdings" panose="05000000000000000000" pitchFamily="2" charset="2"/>
              <a:buChar char="ü"/>
            </a:pPr>
            <a:r>
              <a:rPr lang="en-US" sz="1500" dirty="0"/>
              <a:t>Any practice that doesn’t provide medically necessary services or doesn’t meet professionally recognized standards of care.</a:t>
            </a:r>
          </a:p>
          <a:p>
            <a:endParaRPr lang="en-US" b="1" dirty="0">
              <a:solidFill>
                <a:srgbClr val="0068B3"/>
              </a:solidFill>
            </a:endParaRPr>
          </a:p>
          <a:p>
            <a:endParaRPr lang="en-US" b="1" dirty="0"/>
          </a:p>
        </p:txBody>
      </p:sp>
    </p:spTree>
    <p:extLst>
      <p:ext uri="{BB962C8B-B14F-4D97-AF65-F5344CB8AC3E}">
        <p14:creationId xmlns:p14="http://schemas.microsoft.com/office/powerpoint/2010/main" val="2333288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Examples</a:t>
            </a:r>
          </a:p>
        </p:txBody>
      </p:sp>
      <p:sp>
        <p:nvSpPr>
          <p:cNvPr id="3" name="Content Placeholder 2"/>
          <p:cNvSpPr>
            <a:spLocks noGrp="1"/>
          </p:cNvSpPr>
          <p:nvPr>
            <p:ph idx="1"/>
          </p:nvPr>
        </p:nvSpPr>
        <p:spPr>
          <a:xfrm>
            <a:off x="2095500" y="1241720"/>
            <a:ext cx="7048500" cy="5429250"/>
          </a:xfrm>
        </p:spPr>
        <p:txBody>
          <a:bodyPr>
            <a:normAutofit/>
          </a:bodyPr>
          <a:lstStyle/>
          <a:p>
            <a:r>
              <a:rPr lang="en-US" sz="1800" b="1" dirty="0">
                <a:solidFill>
                  <a:srgbClr val="0068B3"/>
                </a:solidFill>
              </a:rPr>
              <a:t>Fraud</a:t>
            </a:r>
          </a:p>
          <a:p>
            <a:pPr lvl="1">
              <a:buFont typeface="Wingdings" panose="05000000000000000000" pitchFamily="2" charset="2"/>
              <a:buChar char="ü"/>
            </a:pPr>
            <a:r>
              <a:rPr lang="en-US" sz="1600" dirty="0"/>
              <a:t>Knowingly billing for services of higher complexity </a:t>
            </a:r>
            <a:r>
              <a:rPr lang="en-US" sz="1600" dirty="0" smtClean="0"/>
              <a:t>than </a:t>
            </a:r>
            <a:r>
              <a:rPr lang="en-US" sz="1600" dirty="0"/>
              <a:t>services actually provided or documented.</a:t>
            </a:r>
          </a:p>
          <a:p>
            <a:pPr lvl="1">
              <a:buFont typeface="Wingdings" panose="05000000000000000000" pitchFamily="2" charset="2"/>
              <a:buChar char="ü"/>
            </a:pPr>
            <a:r>
              <a:rPr lang="en-US" sz="1600" dirty="0"/>
              <a:t>Knowingly billing or services not provided.</a:t>
            </a:r>
          </a:p>
          <a:p>
            <a:pPr lvl="1">
              <a:buFont typeface="Wingdings" panose="05000000000000000000" pitchFamily="2" charset="2"/>
              <a:buChar char="ü"/>
            </a:pPr>
            <a:r>
              <a:rPr lang="en-US" sz="1600" dirty="0"/>
              <a:t>Knowingly ordering medically unnecessary patient items or services.</a:t>
            </a:r>
          </a:p>
          <a:p>
            <a:pPr lvl="1">
              <a:buFont typeface="Wingdings" panose="05000000000000000000" pitchFamily="2" charset="2"/>
              <a:buChar char="ü"/>
            </a:pPr>
            <a:r>
              <a:rPr lang="en-US" sz="1600" dirty="0"/>
              <a:t>Paying for federal health care program patient referrals.</a:t>
            </a:r>
          </a:p>
          <a:p>
            <a:pPr lvl="1">
              <a:buFont typeface="Wingdings" panose="05000000000000000000" pitchFamily="2" charset="2"/>
              <a:buChar char="ü"/>
            </a:pPr>
            <a:r>
              <a:rPr lang="en-US" sz="1600" dirty="0"/>
              <a:t>Billing Medicare for appointments patients don’t keep</a:t>
            </a:r>
            <a:r>
              <a:rPr lang="en-US" sz="1600" dirty="0" smtClean="0"/>
              <a:t>.</a:t>
            </a:r>
          </a:p>
          <a:p>
            <a:pPr lvl="1">
              <a:buFont typeface="Wingdings" panose="05000000000000000000" pitchFamily="2" charset="2"/>
              <a:buChar char="ü"/>
            </a:pPr>
            <a:r>
              <a:rPr lang="en-US" sz="1600" dirty="0" smtClean="0"/>
              <a:t>Knowingly altering claims forms, medical records, or receipts to receive a higher payment.</a:t>
            </a:r>
            <a:endParaRPr lang="en-US" sz="1600" dirty="0"/>
          </a:p>
          <a:p>
            <a:r>
              <a:rPr lang="en-US" sz="1800" b="1" dirty="0">
                <a:solidFill>
                  <a:srgbClr val="0068B3"/>
                </a:solidFill>
              </a:rPr>
              <a:t>Waste</a:t>
            </a:r>
          </a:p>
          <a:p>
            <a:pPr lvl="1">
              <a:buFont typeface="Wingdings" panose="05000000000000000000" pitchFamily="2" charset="2"/>
              <a:buChar char="ü"/>
            </a:pPr>
            <a:r>
              <a:rPr lang="en-US" sz="1600" dirty="0"/>
              <a:t>Conducting excessive office visits or writing excessive prescriptions.</a:t>
            </a:r>
          </a:p>
          <a:p>
            <a:pPr lvl="1">
              <a:buFont typeface="Wingdings" panose="05000000000000000000" pitchFamily="2" charset="2"/>
              <a:buChar char="ü"/>
            </a:pPr>
            <a:r>
              <a:rPr lang="en-US" sz="1600" dirty="0"/>
              <a:t>Prescribing more medications than necessary to treat a specific condition.</a:t>
            </a:r>
          </a:p>
          <a:p>
            <a:pPr lvl="1">
              <a:buFont typeface="Wingdings" panose="05000000000000000000" pitchFamily="2" charset="2"/>
              <a:buChar char="ü"/>
            </a:pPr>
            <a:r>
              <a:rPr lang="en-US" sz="1600" dirty="0"/>
              <a:t>Ordering excessive lab tests.</a:t>
            </a:r>
          </a:p>
          <a:p>
            <a:r>
              <a:rPr lang="en-US" sz="1800" b="1" dirty="0">
                <a:solidFill>
                  <a:srgbClr val="0068B3"/>
                </a:solidFill>
              </a:rPr>
              <a:t>Abuse</a:t>
            </a:r>
          </a:p>
          <a:p>
            <a:pPr lvl="1">
              <a:buFont typeface="Wingdings" panose="05000000000000000000" pitchFamily="2" charset="2"/>
              <a:buChar char="ü"/>
            </a:pPr>
            <a:r>
              <a:rPr lang="en-US" sz="1600" dirty="0"/>
              <a:t>Billing unnecessary medical services.</a:t>
            </a:r>
          </a:p>
          <a:p>
            <a:pPr lvl="1">
              <a:buFont typeface="Wingdings" panose="05000000000000000000" pitchFamily="2" charset="2"/>
              <a:buChar char="ü"/>
            </a:pPr>
            <a:r>
              <a:rPr lang="en-US" sz="1600" dirty="0"/>
              <a:t>Charging excessively for services or supplies.</a:t>
            </a:r>
          </a:p>
          <a:p>
            <a:pPr lvl="1">
              <a:buFont typeface="Wingdings" panose="05000000000000000000" pitchFamily="2" charset="2"/>
              <a:buChar char="ü"/>
            </a:pPr>
            <a:r>
              <a:rPr lang="en-US" sz="1600" dirty="0"/>
              <a:t>Misusing codes on a claim, like upcoding or unbundling codes.</a:t>
            </a:r>
          </a:p>
          <a:p>
            <a:endParaRPr lang="en-US" dirty="0">
              <a:solidFill>
                <a:srgbClr val="0068B3"/>
              </a:solidFill>
            </a:endParaRPr>
          </a:p>
          <a:p>
            <a:endParaRPr lang="en-US" b="1" dirty="0"/>
          </a:p>
        </p:txBody>
      </p:sp>
    </p:spTree>
    <p:extLst>
      <p:ext uri="{BB962C8B-B14F-4D97-AF65-F5344CB8AC3E}">
        <p14:creationId xmlns:p14="http://schemas.microsoft.com/office/powerpoint/2010/main" val="2615300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Difference Between Fraud, Waste &amp; Abuse</a:t>
            </a:r>
          </a:p>
        </p:txBody>
      </p:sp>
      <p:sp>
        <p:nvSpPr>
          <p:cNvPr id="3" name="Content Placeholder 2"/>
          <p:cNvSpPr>
            <a:spLocks noGrp="1"/>
          </p:cNvSpPr>
          <p:nvPr>
            <p:ph idx="1"/>
          </p:nvPr>
        </p:nvSpPr>
        <p:spPr>
          <a:xfrm>
            <a:off x="2419926" y="1440730"/>
            <a:ext cx="6534729" cy="5264869"/>
          </a:xfrm>
        </p:spPr>
        <p:txBody>
          <a:bodyPr/>
          <a:lstStyle/>
          <a:p>
            <a:r>
              <a:rPr lang="en-US" dirty="0"/>
              <a:t>Intent is one of the primary differences.</a:t>
            </a:r>
          </a:p>
          <a:p>
            <a:pPr marL="0" indent="0">
              <a:spcBef>
                <a:spcPts val="0"/>
              </a:spcBef>
              <a:buNone/>
            </a:pPr>
            <a:endParaRPr lang="en-US" dirty="0"/>
          </a:p>
          <a:p>
            <a:r>
              <a:rPr lang="en-US" dirty="0"/>
              <a:t>Fraud requires intent to obtain payment, and knowledge that the actions are wrong.</a:t>
            </a:r>
          </a:p>
          <a:p>
            <a:pPr marL="0" indent="0">
              <a:spcBef>
                <a:spcPts val="0"/>
              </a:spcBef>
              <a:buNone/>
            </a:pPr>
            <a:endParaRPr lang="en-US" dirty="0"/>
          </a:p>
          <a:p>
            <a:r>
              <a:rPr lang="en-US" dirty="0"/>
              <a:t>Waste &amp; Abuse may involve obtaining improper payment or creating unnecessary cost to Medicare Program, but do not require the same intent and knowledge.</a:t>
            </a:r>
          </a:p>
          <a:p>
            <a:endParaRPr lang="en-US" dirty="0"/>
          </a:p>
          <a:p>
            <a:pPr marL="0" indent="0">
              <a:buNone/>
            </a:pPr>
            <a:endParaRPr lang="en-US" dirty="0"/>
          </a:p>
        </p:txBody>
      </p:sp>
      <p:sp>
        <p:nvSpPr>
          <p:cNvPr id="4" name="TextBox 3"/>
          <p:cNvSpPr txBox="1"/>
          <p:nvPr/>
        </p:nvSpPr>
        <p:spPr>
          <a:xfrm>
            <a:off x="2997957" y="4655962"/>
            <a:ext cx="4685731" cy="1323439"/>
          </a:xfrm>
          <a:prstGeom prst="rect">
            <a:avLst/>
          </a:prstGeom>
          <a:noFill/>
          <a:ln>
            <a:solidFill>
              <a:srgbClr val="0068B3"/>
            </a:solidFill>
          </a:ln>
        </p:spPr>
        <p:txBody>
          <a:bodyPr wrap="square" rtlCol="0">
            <a:spAutoFit/>
          </a:bodyPr>
          <a:lstStyle/>
          <a:p>
            <a:r>
              <a:rPr lang="en-US" sz="1600" dirty="0"/>
              <a:t>For the definitions of fraud, waste &amp; abuse, refer to Chapter 21 Section 20 of the </a:t>
            </a:r>
            <a:r>
              <a:rPr lang="en-US" sz="1600" dirty="0">
                <a:hlinkClick r:id="rId3"/>
              </a:rPr>
              <a:t>“Medicare Managed Care Manual”  </a:t>
            </a:r>
            <a:r>
              <a:rPr lang="en-US" sz="1600" dirty="0"/>
              <a:t>and Chapter 9 of the </a:t>
            </a:r>
            <a:r>
              <a:rPr lang="en-US" sz="1600" dirty="0">
                <a:hlinkClick r:id="rId4"/>
              </a:rPr>
              <a:t>“Prescription Drug Benefit Manual” </a:t>
            </a:r>
            <a:r>
              <a:rPr lang="en-US" sz="1600" dirty="0"/>
              <a:t>on the Centers for Medicare &amp; Medicaid Services (CMS) website</a:t>
            </a:r>
          </a:p>
        </p:txBody>
      </p:sp>
    </p:spTree>
    <p:extLst>
      <p:ext uri="{BB962C8B-B14F-4D97-AF65-F5344CB8AC3E}">
        <p14:creationId xmlns:p14="http://schemas.microsoft.com/office/powerpoint/2010/main" val="1747328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Laws &amp; Penalties</a:t>
            </a:r>
          </a:p>
        </p:txBody>
      </p:sp>
      <p:sp>
        <p:nvSpPr>
          <p:cNvPr id="3" name="Content Placeholder 2"/>
          <p:cNvSpPr>
            <a:spLocks noGrp="1"/>
          </p:cNvSpPr>
          <p:nvPr>
            <p:ph idx="1"/>
          </p:nvPr>
        </p:nvSpPr>
        <p:spPr>
          <a:xfrm>
            <a:off x="2205318" y="1312433"/>
            <a:ext cx="6673137" cy="3722146"/>
          </a:xfrm>
        </p:spPr>
        <p:txBody>
          <a:bodyPr>
            <a:normAutofit/>
          </a:bodyPr>
          <a:lstStyle/>
          <a:p>
            <a:pPr marL="0" indent="0">
              <a:buNone/>
            </a:pPr>
            <a:r>
              <a:rPr lang="en-US" sz="2400" b="1" dirty="0">
                <a:solidFill>
                  <a:srgbClr val="0068B3"/>
                </a:solidFill>
              </a:rPr>
              <a:t>To detect FWA, you need to know the laws:</a:t>
            </a:r>
          </a:p>
          <a:p>
            <a:pPr marL="0" indent="0">
              <a:lnSpc>
                <a:spcPct val="50000"/>
              </a:lnSpc>
              <a:spcBef>
                <a:spcPts val="0"/>
              </a:spcBef>
              <a:buNone/>
            </a:pPr>
            <a:endParaRPr lang="en-US" dirty="0"/>
          </a:p>
          <a:p>
            <a:r>
              <a:rPr lang="en-US" dirty="0"/>
              <a:t>False Claims Act (FCA)                    </a:t>
            </a:r>
          </a:p>
          <a:p>
            <a:r>
              <a:rPr lang="en-US" dirty="0"/>
              <a:t>Fraud Statute</a:t>
            </a:r>
          </a:p>
          <a:p>
            <a:r>
              <a:rPr lang="en-US" dirty="0"/>
              <a:t>Anti-Kickback Statute (AKS)</a:t>
            </a:r>
          </a:p>
          <a:p>
            <a:r>
              <a:rPr lang="en-US" dirty="0"/>
              <a:t>Civil Monetary Penalties Law (CMPL)</a:t>
            </a:r>
          </a:p>
          <a:p>
            <a:r>
              <a:rPr lang="en-US" dirty="0"/>
              <a:t>Stark Statute (Physician Self-Referral Law)</a:t>
            </a:r>
          </a:p>
          <a:p>
            <a:r>
              <a:rPr lang="en-US" dirty="0"/>
              <a:t>Exclusion Statute</a:t>
            </a:r>
          </a:p>
          <a:p>
            <a:r>
              <a:rPr lang="en-US" dirty="0"/>
              <a:t>Health Insurance Portability and Accountability Act (HIPAA)</a:t>
            </a:r>
          </a:p>
          <a:p>
            <a:pPr>
              <a:lnSpc>
                <a:spcPct val="150000"/>
              </a:lnSpc>
            </a:pPr>
            <a:endParaRPr lang="en-US" dirty="0"/>
          </a:p>
          <a:p>
            <a:endParaRPr lang="en-US" dirty="0"/>
          </a:p>
          <a:p>
            <a:endParaRPr lang="en-US" dirty="0"/>
          </a:p>
          <a:p>
            <a:endParaRPr lang="en-US" dirty="0"/>
          </a:p>
          <a:p>
            <a:endParaRPr lang="en-US" dirty="0"/>
          </a:p>
        </p:txBody>
      </p:sp>
      <p:pic>
        <p:nvPicPr>
          <p:cNvPr id="3074" name="Picture 2" descr="law-books_1 - Mary Kay Hansen Law">
            <a:extLst>
              <a:ext uri="{FF2B5EF4-FFF2-40B4-BE49-F238E27FC236}">
                <a16:creationId xmlns="" xmlns:a16="http://schemas.microsoft.com/office/drawing/2014/main" id="{0B84A5C6-8B0E-08C8-C272-C6D3D28818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3661" y="5034579"/>
            <a:ext cx="3338280" cy="1564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277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Laws &amp; Penalties</a:t>
            </a:r>
          </a:p>
        </p:txBody>
      </p:sp>
      <p:sp>
        <p:nvSpPr>
          <p:cNvPr id="3" name="Content Placeholder 2"/>
          <p:cNvSpPr>
            <a:spLocks noGrp="1"/>
          </p:cNvSpPr>
          <p:nvPr>
            <p:ph idx="1"/>
          </p:nvPr>
        </p:nvSpPr>
        <p:spPr>
          <a:xfrm>
            <a:off x="2039504" y="1250778"/>
            <a:ext cx="6945007" cy="5607222"/>
          </a:xfrm>
        </p:spPr>
        <p:txBody>
          <a:bodyPr>
            <a:normAutofit lnSpcReduction="10000"/>
          </a:bodyPr>
          <a:lstStyle/>
          <a:p>
            <a:pPr>
              <a:buFont typeface="Arial" panose="020B0604020202020204" pitchFamily="34" charset="0"/>
              <a:buChar char="•"/>
            </a:pPr>
            <a:r>
              <a:rPr lang="en-US" sz="1800" dirty="0">
                <a:solidFill>
                  <a:srgbClr val="0068B3"/>
                </a:solidFill>
              </a:rPr>
              <a:t>False Claims Act: </a:t>
            </a:r>
            <a:r>
              <a:rPr lang="en-US" sz="1800" dirty="0"/>
              <a:t>A</a:t>
            </a:r>
            <a:r>
              <a:rPr lang="en-US" sz="1800" dirty="0">
                <a:solidFill>
                  <a:srgbClr val="0068B3"/>
                </a:solidFill>
              </a:rPr>
              <a:t> </a:t>
            </a:r>
            <a:r>
              <a:rPr lang="en-US" sz="1800" dirty="0"/>
              <a:t>person is liable for civil provisions if they:</a:t>
            </a:r>
          </a:p>
          <a:p>
            <a:pPr lvl="1">
              <a:buFont typeface="Wingdings" panose="05000000000000000000" pitchFamily="2" charset="2"/>
              <a:buChar char="ü"/>
            </a:pPr>
            <a:r>
              <a:rPr lang="en-US" sz="1800" dirty="0"/>
              <a:t>Conspire to violate the FCA;</a:t>
            </a:r>
          </a:p>
          <a:p>
            <a:pPr lvl="1">
              <a:buFont typeface="Wingdings" panose="05000000000000000000" pitchFamily="2" charset="2"/>
              <a:buChar char="ü"/>
            </a:pPr>
            <a:r>
              <a:rPr lang="en-US" sz="1800" dirty="0"/>
              <a:t>Carry out other acts to obtain government property by misrepresentation; </a:t>
            </a:r>
          </a:p>
          <a:p>
            <a:pPr lvl="1">
              <a:buFont typeface="Wingdings" panose="05000000000000000000" pitchFamily="2" charset="2"/>
              <a:buChar char="ü"/>
            </a:pPr>
            <a:r>
              <a:rPr lang="en-US" sz="1800" dirty="0"/>
              <a:t>Conceal or improperly avoid or decrease an obligation to pay the government;</a:t>
            </a:r>
          </a:p>
          <a:p>
            <a:pPr lvl="1">
              <a:buFont typeface="Wingdings" panose="05000000000000000000" pitchFamily="2" charset="2"/>
              <a:buChar char="ü"/>
            </a:pPr>
            <a:r>
              <a:rPr lang="en-US" sz="1800" dirty="0"/>
              <a:t>Make or use a false record or statement supporting a false claim;</a:t>
            </a:r>
          </a:p>
          <a:p>
            <a:pPr lvl="1">
              <a:buFont typeface="Wingdings" panose="05000000000000000000" pitchFamily="2" charset="2"/>
              <a:buChar char="ü"/>
            </a:pPr>
            <a:r>
              <a:rPr lang="en-US" sz="1800" dirty="0"/>
              <a:t>Presents a false claim for payment or approval.</a:t>
            </a:r>
          </a:p>
          <a:p>
            <a:pPr marL="0" indent="0">
              <a:lnSpc>
                <a:spcPct val="50000"/>
              </a:lnSpc>
              <a:buNone/>
            </a:pPr>
            <a:endParaRPr lang="en-US" sz="1800" dirty="0"/>
          </a:p>
          <a:p>
            <a:pPr>
              <a:buFont typeface="Arial" panose="020B0604020202020204" pitchFamily="34" charset="0"/>
              <a:buChar char="•"/>
            </a:pPr>
            <a:r>
              <a:rPr lang="en-US" sz="1800" dirty="0"/>
              <a:t>Damages &amp; Penalties</a:t>
            </a:r>
          </a:p>
          <a:p>
            <a:pPr marL="742950" lvl="3" indent="-285750">
              <a:buFont typeface="Wingdings" panose="05000000000000000000" pitchFamily="2" charset="2"/>
              <a:buChar char="ü"/>
            </a:pPr>
            <a:r>
              <a:rPr lang="en-US" sz="1800" dirty="0"/>
              <a:t>Three times the government’s damages cause by violator, plus a penalty.</a:t>
            </a:r>
          </a:p>
          <a:p>
            <a:pPr>
              <a:lnSpc>
                <a:spcPct val="50000"/>
              </a:lnSpc>
              <a:buFont typeface="Arial" panose="020B0604020202020204" pitchFamily="34" charset="0"/>
              <a:buChar char="•"/>
            </a:pPr>
            <a:endParaRPr lang="en-US" sz="1800" dirty="0"/>
          </a:p>
          <a:p>
            <a:pPr>
              <a:buFont typeface="Arial" panose="020B0604020202020204" pitchFamily="34" charset="0"/>
              <a:buChar char="•"/>
            </a:pPr>
            <a:r>
              <a:rPr lang="en-US" sz="1800" dirty="0"/>
              <a:t>Example:	</a:t>
            </a:r>
          </a:p>
          <a:p>
            <a:pPr lvl="1">
              <a:buFont typeface="Wingdings" panose="05000000000000000000" pitchFamily="2" charset="2"/>
              <a:buChar char="ü"/>
            </a:pPr>
            <a:r>
              <a:rPr lang="en-US" sz="1800" dirty="0"/>
              <a:t>A Florida Medicare Part C plan was informed by the outside company they hired that certain diagnosis codes previously submitted were undocumented and unsupported. They failed to report the unsupported diagnosis codes to Medicare. They agreed to pay $22.6 million to settle FCA allegations.	</a:t>
            </a:r>
          </a:p>
          <a:p>
            <a:pPr marL="0" indent="0">
              <a:buNone/>
            </a:pPr>
            <a:endParaRPr lang="en-US" sz="1800" dirty="0"/>
          </a:p>
          <a:p>
            <a:pPr marL="457200" lvl="1" indent="0">
              <a:buNone/>
            </a:pPr>
            <a:endParaRPr lang="en-US" sz="1800" dirty="0"/>
          </a:p>
          <a:p>
            <a:pPr lvl="1">
              <a:buFont typeface="Wingdings" panose="05000000000000000000" pitchFamily="2" charset="2"/>
              <a:buChar char="ü"/>
            </a:pPr>
            <a:endParaRPr lang="en-US" sz="1800" dirty="0"/>
          </a:p>
          <a:p>
            <a:pPr lvl="1">
              <a:buFont typeface="Wingdings" panose="05000000000000000000" pitchFamily="2" charset="2"/>
              <a:buChar char="ü"/>
            </a:pPr>
            <a:endParaRPr lang="en-US" sz="1800" dirty="0"/>
          </a:p>
          <a:p>
            <a:pPr marL="0" indent="0">
              <a:buNone/>
            </a:pPr>
            <a:endParaRPr lang="en-US" dirty="0">
              <a:solidFill>
                <a:srgbClr val="0068B3"/>
              </a:solidFill>
            </a:endParaRPr>
          </a:p>
          <a:p>
            <a:endParaRPr lang="en-US" dirty="0"/>
          </a:p>
        </p:txBody>
      </p:sp>
    </p:spTree>
    <p:extLst>
      <p:ext uri="{BB962C8B-B14F-4D97-AF65-F5344CB8AC3E}">
        <p14:creationId xmlns:p14="http://schemas.microsoft.com/office/powerpoint/2010/main" val="2951564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8079</TotalTime>
  <Words>3065</Words>
  <Application>Microsoft Office PowerPoint</Application>
  <PresentationFormat>On-screen Show (4:3)</PresentationFormat>
  <Paragraphs>369</Paragraphs>
  <Slides>28</Slides>
  <Notes>27</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 Black</vt:lpstr>
      <vt:lpstr>Calibri</vt:lpstr>
      <vt:lpstr>Courier New</vt:lpstr>
      <vt:lpstr>Times New Roman</vt:lpstr>
      <vt:lpstr>Wingdings</vt:lpstr>
      <vt:lpstr>Office Theme</vt:lpstr>
      <vt:lpstr>Mandatory Fraud, Waste &amp; Abuse (FWA)  Training </vt:lpstr>
      <vt:lpstr>PowerPoint Presentation</vt:lpstr>
      <vt:lpstr>Training Requirements</vt:lpstr>
      <vt:lpstr>Why do we need FWA training?</vt:lpstr>
      <vt:lpstr>What is FWA?</vt:lpstr>
      <vt:lpstr>Examples</vt:lpstr>
      <vt:lpstr>Difference Between Fraud, Waste &amp; Abuse</vt:lpstr>
      <vt:lpstr>Laws &amp; Penalties</vt:lpstr>
      <vt:lpstr>Laws &amp; Penalties</vt:lpstr>
      <vt:lpstr>Laws &amp; Penalties</vt:lpstr>
      <vt:lpstr>Laws &amp; Penalties</vt:lpstr>
      <vt:lpstr>Laws &amp; Penalties</vt:lpstr>
      <vt:lpstr>Laws &amp; Penalties</vt:lpstr>
      <vt:lpstr>Laws &amp; Penalties</vt:lpstr>
      <vt:lpstr>Laws &amp; Penalties</vt:lpstr>
      <vt:lpstr>Laws &amp; Penalties</vt:lpstr>
      <vt:lpstr>Laws &amp; Penalties</vt:lpstr>
      <vt:lpstr>Laws &amp; Penalties</vt:lpstr>
      <vt:lpstr>What are your responsibilities?</vt:lpstr>
      <vt:lpstr>What is a Whistleblower?</vt:lpstr>
      <vt:lpstr>How do you prevent FWA?</vt:lpstr>
      <vt:lpstr> Reporting FWA </vt:lpstr>
      <vt:lpstr>Reporting FWA</vt:lpstr>
      <vt:lpstr>Correcting FWA</vt:lpstr>
      <vt:lpstr>Correcting FWA</vt:lpstr>
      <vt:lpstr>For more information on…</vt:lpstr>
      <vt:lpstr>To Complete Your Training…</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Domo</dc:creator>
  <cp:lastModifiedBy>Marasi, Suzanne</cp:lastModifiedBy>
  <cp:revision>291</cp:revision>
  <cp:lastPrinted>2021-08-25T19:47:59Z</cp:lastPrinted>
  <dcterms:created xsi:type="dcterms:W3CDTF">2013-04-30T15:16:51Z</dcterms:created>
  <dcterms:modified xsi:type="dcterms:W3CDTF">2023-07-13T13:42:23Z</dcterms:modified>
</cp:coreProperties>
</file>