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827" r:id="rId3"/>
    <p:sldId id="828" r:id="rId4"/>
    <p:sldId id="833" r:id="rId5"/>
    <p:sldId id="855" r:id="rId6"/>
    <p:sldId id="835" r:id="rId7"/>
    <p:sldId id="836" r:id="rId8"/>
    <p:sldId id="838" r:id="rId9"/>
    <p:sldId id="839" r:id="rId10"/>
    <p:sldId id="840" r:id="rId11"/>
    <p:sldId id="841" r:id="rId12"/>
    <p:sldId id="842" r:id="rId13"/>
    <p:sldId id="856" r:id="rId14"/>
    <p:sldId id="843" r:id="rId15"/>
    <p:sldId id="844" r:id="rId16"/>
    <p:sldId id="845" r:id="rId17"/>
    <p:sldId id="846" r:id="rId18"/>
    <p:sldId id="847" r:id="rId19"/>
    <p:sldId id="849" r:id="rId20"/>
    <p:sldId id="850" r:id="rId21"/>
    <p:sldId id="857" r:id="rId22"/>
    <p:sldId id="851" r:id="rId23"/>
    <p:sldId id="852" r:id="rId24"/>
    <p:sldId id="853" r:id="rId25"/>
    <p:sldId id="858" r:id="rId26"/>
    <p:sldId id="854" r:id="rId27"/>
    <p:sldId id="83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32" autoAdjust="0"/>
    <p:restoredTop sz="69728" autoAdjust="0"/>
  </p:normalViewPr>
  <p:slideViewPr>
    <p:cSldViewPr snapToGrid="0">
      <p:cViewPr varScale="1">
        <p:scale>
          <a:sx n="78" d="100"/>
          <a:sy n="78" d="100"/>
        </p:scale>
        <p:origin x="1476" y="78"/>
      </p:cViewPr>
      <p:guideLst>
        <p:guide orient="horz" pos="2160"/>
        <p:guide pos="2880"/>
      </p:guideLst>
    </p:cSldViewPr>
  </p:slideViewPr>
  <p:outlineViewPr>
    <p:cViewPr>
      <p:scale>
        <a:sx n="33" d="100"/>
        <a:sy n="33" d="100"/>
      </p:scale>
      <p:origin x="0" y="-168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B3823D16-2F28-49B2-859A-47EA1173E7B6}" type="datetimeFigureOut">
              <a:rPr lang="en-US" smtClean="0"/>
              <a:pPr/>
              <a:t>8/28/2019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D5C010F0-AE47-4137-9034-5CEE9B4B1BAD}" type="slidenum">
              <a:rPr lang="en-US" smtClean="0"/>
              <a:pPr/>
              <a:t>‹#›</a:t>
            </a:fld>
            <a:endParaRPr lang="en-US"/>
          </a:p>
        </p:txBody>
      </p:sp>
    </p:spTree>
    <p:extLst>
      <p:ext uri="{BB962C8B-B14F-4D97-AF65-F5344CB8AC3E}">
        <p14:creationId xmlns:p14="http://schemas.microsoft.com/office/powerpoint/2010/main" val="3237984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buffalo.edu/equit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Transcript of audio content is located in the notes of the PowerPoint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Welcome to the SUNY Sexual Harassment Prevention Training. This training was created by the SUNY Office of General Counsel pursuant to New York State Law and SUNY Policy.  The University at Buffalo is offering this course as a way of meeting New York State’s mandatory sexual harassment prevention training requirement.  UB has included information about University at Buffalo policies, as well as our campus reporting and resource options.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1</a:t>
            </a:fld>
            <a:endParaRPr lang="en-US"/>
          </a:p>
        </p:txBody>
      </p:sp>
    </p:spTree>
    <p:extLst>
      <p:ext uri="{BB962C8B-B14F-4D97-AF65-F5344CB8AC3E}">
        <p14:creationId xmlns:p14="http://schemas.microsoft.com/office/powerpoint/2010/main" val="1254714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 A hostile environment based on sex is not limited to an individual’s biological sex: the definition includes sexual orientation, self-identified or perceived sex, gender expression, and transgender status.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10</a:t>
            </a:fld>
            <a:endParaRPr lang="en-US"/>
          </a:p>
        </p:txBody>
      </p:sp>
    </p:spTree>
    <p:extLst>
      <p:ext uri="{BB962C8B-B14F-4D97-AF65-F5344CB8AC3E}">
        <p14:creationId xmlns:p14="http://schemas.microsoft.com/office/powerpoint/2010/main" val="245275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mn-cs"/>
              </a:rPr>
              <a:t>• The second form of sexual harassment (other than hostile work environment) is called “quid pro quo.” </a:t>
            </a:r>
          </a:p>
          <a:p>
            <a:r>
              <a:rPr lang="en-US" sz="1200" kern="1200" dirty="0">
                <a:solidFill>
                  <a:schemeClr val="tx1"/>
                </a:solidFill>
                <a:effectLst/>
                <a:latin typeface="Arial" pitchFamily="34" charset="0"/>
                <a:ea typeface="+mn-ea"/>
                <a:cs typeface="+mn-cs"/>
              </a:rPr>
              <a:t>• This occurs when a person in a position of authority offers or provides employment or academic benefits in exchange for sexual favors or a sexual relationship. </a:t>
            </a:r>
          </a:p>
          <a:p>
            <a:r>
              <a:rPr lang="en-US" sz="1200" kern="1200" dirty="0">
                <a:solidFill>
                  <a:schemeClr val="tx1"/>
                </a:solidFill>
                <a:effectLst/>
                <a:latin typeface="Arial" pitchFamily="34" charset="0"/>
                <a:ea typeface="+mn-ea"/>
                <a:cs typeface="+mn-cs"/>
              </a:rPr>
              <a:t> </a:t>
            </a:r>
          </a:p>
          <a:p>
            <a:r>
              <a:rPr lang="en-US" sz="1200" kern="1200" dirty="0">
                <a:solidFill>
                  <a:schemeClr val="tx1"/>
                </a:solidFill>
                <a:effectLst/>
                <a:latin typeface="Arial" pitchFamily="34" charset="0"/>
                <a:ea typeface="+mn-ea"/>
                <a:cs typeface="+mn-cs"/>
              </a:rPr>
              <a:t> </a:t>
            </a:r>
          </a:p>
          <a:p>
            <a:r>
              <a:rPr lang="en-US" sz="1200" kern="1200" dirty="0">
                <a:solidFill>
                  <a:schemeClr val="tx1"/>
                </a:solidFill>
                <a:effectLst/>
                <a:latin typeface="Arial" pitchFamily="34" charset="0"/>
                <a:ea typeface="+mn-ea"/>
                <a:cs typeface="+mn-cs"/>
              </a:rPr>
              <a:t>• This form of harassment may be carried out by explicit or implicit threats, and can include offering some form of advantage (like a promotion), as well as threatening a negative consequence (such as a poor performance review), if a sexual advance is denied.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11</a:t>
            </a:fld>
            <a:endParaRPr lang="en-US"/>
          </a:p>
        </p:txBody>
      </p:sp>
    </p:spTree>
    <p:extLst>
      <p:ext uri="{BB962C8B-B14F-4D97-AF65-F5344CB8AC3E}">
        <p14:creationId xmlns:p14="http://schemas.microsoft.com/office/powerpoint/2010/main" val="1961273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In general, UB policy does not prohibit consensual romantic or sexual relationships between employees, or between employees and students.  An important exception is a situation where there could be an abuse of power or a conflict of interest.  For this reason, UB’s Faculty Code of Conduct and Nepotism Policy prohibit sexual or romantic relationships when there is an instructional, evaluative or supervisory role.  Faculty and supervisors are required to disclose pre-existing relationships so that UB can take measures to ensure that any evaluations are fair and there is not a potential abuse of power.</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12</a:t>
            </a:fld>
            <a:endParaRPr lang="en-US"/>
          </a:p>
        </p:txBody>
      </p:sp>
    </p:spTree>
    <p:extLst>
      <p:ext uri="{BB962C8B-B14F-4D97-AF65-F5344CB8AC3E}">
        <p14:creationId xmlns:p14="http://schemas.microsoft.com/office/powerpoint/2010/main" val="1687531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effectLst/>
                <a:latin typeface="Arial" pitchFamily="34" charset="0"/>
                <a:ea typeface="+mn-ea"/>
                <a:cs typeface="+mn-cs"/>
              </a:rPr>
              <a:t>There are many examples of sex stereotyping in our society but it becomes problematic when employees are discriminated against for not acting in a way that is expected of them on the basis of their gender. In other words, they’re not conforming to a preconceived notion or stereotype, and they suffer a negative consequence as a result. </a:t>
            </a:r>
          </a:p>
          <a:p>
            <a:r>
              <a:rPr lang="en-US" sz="1200" kern="1200" dirty="0">
                <a:solidFill>
                  <a:schemeClr val="tx1"/>
                </a:solidFill>
                <a:effectLst/>
                <a:latin typeface="Arial" pitchFamily="34" charset="0"/>
                <a:ea typeface="+mn-ea"/>
                <a:cs typeface="+mn-cs"/>
              </a:rPr>
              <a:t> </a:t>
            </a:r>
          </a:p>
          <a:p>
            <a:r>
              <a:rPr lang="en-US" sz="1200" kern="1200" dirty="0">
                <a:solidFill>
                  <a:schemeClr val="tx1"/>
                </a:solidFill>
                <a:effectLst/>
                <a:latin typeface="Arial" pitchFamily="34" charset="0"/>
                <a:ea typeface="+mn-ea"/>
                <a:cs typeface="+mn-cs"/>
              </a:rPr>
              <a:t>Here are a few examples of sex stereotyping: </a:t>
            </a:r>
          </a:p>
          <a:p>
            <a:r>
              <a:rPr lang="en-US" sz="1200" kern="1200" dirty="0">
                <a:solidFill>
                  <a:schemeClr val="tx1"/>
                </a:solidFill>
                <a:effectLst/>
                <a:latin typeface="Arial" pitchFamily="34" charset="0"/>
                <a:ea typeface="+mn-ea"/>
                <a:cs typeface="+mn-cs"/>
              </a:rPr>
              <a:t> </a:t>
            </a:r>
          </a:p>
          <a:p>
            <a:r>
              <a:rPr lang="en-US" sz="1200" kern="1200" dirty="0">
                <a:solidFill>
                  <a:schemeClr val="tx1"/>
                </a:solidFill>
                <a:effectLst/>
                <a:latin typeface="Arial" pitchFamily="34" charset="0"/>
                <a:ea typeface="+mn-ea"/>
                <a:cs typeface="+mn-cs"/>
              </a:rPr>
              <a:t>• Treating someone differently (including harassing behaviors) because he does not act masculine or she does not act feminine “enough” based on predetermined ideas of what it means to be either masculine or feminine, or a non-binary person does not meet stereotypes for a perceived gender. </a:t>
            </a:r>
          </a:p>
          <a:p>
            <a:r>
              <a:rPr lang="en-US" sz="1200" kern="1200" dirty="0">
                <a:solidFill>
                  <a:schemeClr val="tx1"/>
                </a:solidFill>
                <a:effectLst/>
                <a:latin typeface="Arial" pitchFamily="34" charset="0"/>
                <a:ea typeface="+mn-ea"/>
                <a:cs typeface="+mn-cs"/>
              </a:rPr>
              <a:t>o Common gender stereotypes include expecting males to be tough, aggressive, or unattached or expecting females to be more sensitive, more emotional, and not aggressive. </a:t>
            </a:r>
          </a:p>
          <a:p>
            <a:r>
              <a:rPr lang="en-US" sz="1200" kern="1200" dirty="0">
                <a:solidFill>
                  <a:schemeClr val="tx1"/>
                </a:solidFill>
                <a:effectLst/>
                <a:latin typeface="Arial" pitchFamily="34" charset="0"/>
                <a:ea typeface="+mn-ea"/>
                <a:cs typeface="+mn-cs"/>
              </a:rPr>
              <a:t> </a:t>
            </a:r>
          </a:p>
          <a:p>
            <a:r>
              <a:rPr lang="en-US" sz="1200" kern="1200" dirty="0">
                <a:solidFill>
                  <a:schemeClr val="tx1"/>
                </a:solidFill>
                <a:effectLst/>
                <a:latin typeface="Arial" pitchFamily="34" charset="0"/>
                <a:ea typeface="+mn-ea"/>
                <a:cs typeface="+mn-cs"/>
              </a:rPr>
              <a:t>• Expecting, without a clear business justification, that an employee’s attire will conform to stereotypical male or female dress standards. </a:t>
            </a:r>
          </a:p>
          <a:p>
            <a:r>
              <a:rPr lang="en-US" sz="1200" kern="1200" dirty="0">
                <a:solidFill>
                  <a:schemeClr val="tx1"/>
                </a:solidFill>
                <a:effectLst/>
                <a:latin typeface="Arial" pitchFamily="34" charset="0"/>
                <a:ea typeface="+mn-ea"/>
                <a:cs typeface="+mn-cs"/>
              </a:rPr>
              <a:t>• Having different policies, without business justification, for men and women when it comes to appropriate attire, hairstyles, or makeup. </a:t>
            </a:r>
          </a:p>
          <a:p>
            <a:r>
              <a:rPr lang="en-US" sz="1200" kern="1200" dirty="0">
                <a:solidFill>
                  <a:schemeClr val="tx1"/>
                </a:solidFill>
                <a:effectLst/>
                <a:latin typeface="Arial" pitchFamily="34" charset="0"/>
                <a:ea typeface="+mn-ea"/>
                <a:cs typeface="+mn-cs"/>
              </a:rPr>
              <a:t>• Asking only employees of one gender to perform duties that are stereotypically assigned to that gender. </a:t>
            </a:r>
          </a:p>
          <a:p>
            <a:r>
              <a:rPr lang="en-US" sz="1200" kern="1200" dirty="0">
                <a:solidFill>
                  <a:schemeClr val="tx1"/>
                </a:solidFill>
                <a:effectLst/>
                <a:latin typeface="Arial" pitchFamily="34" charset="0"/>
                <a:ea typeface="+mn-ea"/>
                <a:cs typeface="+mn-cs"/>
              </a:rPr>
              <a:t>o For example, if extra cleaning is needed around the workplace, it would be a sex stereotype to assume that the women in the workplace would be better suited for those duties.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13</a:t>
            </a:fld>
            <a:endParaRPr lang="en-US"/>
          </a:p>
        </p:txBody>
      </p:sp>
    </p:spTree>
    <p:extLst>
      <p:ext uri="{BB962C8B-B14F-4D97-AF65-F5344CB8AC3E}">
        <p14:creationId xmlns:p14="http://schemas.microsoft.com/office/powerpoint/2010/main" val="2503435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Much of the information presented in this training applies to all forms of workplace harassment. It is the policy of UB and SUNY that no discrimination against or harassment of individuals will occur on any of the campuses or in our programs or activities. All judgments about and actions toward students and employees will be based on their qualifications, abilities, and performance. Attitudes, practices, and preferences of individuals that are essentially personal in nature, such as private expression or sexual orientation, are unrelated to performance and provide no basis for judgment.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14</a:t>
            </a:fld>
            <a:endParaRPr lang="en-US"/>
          </a:p>
        </p:txBody>
      </p:sp>
    </p:spTree>
    <p:extLst>
      <p:ext uri="{BB962C8B-B14F-4D97-AF65-F5344CB8AC3E}">
        <p14:creationId xmlns:p14="http://schemas.microsoft.com/office/powerpoint/2010/main" val="4083533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UB and SUNY are committed to maintaining campuses and a workplace free from sexual harassment. Anyone with concerns about sexual harassment should be encouraged to consult UB’s Discrimination and Harassment Policy, which addresses the procedure for reporting harassment and provides additional information on the remedies available if a person alleges harassment. Individuals who are the targets of harassment, or witness the harassment of others, should be encouraged to report the occurrence to Equity, Diversity and Inclusion, or EDI.  Please remember that you can contact EDI for consultation and advice even if you are unsure whether what you’ve seen or witnesses is harassment, and regardless of whether you would like to file a formal report.</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15</a:t>
            </a:fld>
            <a:endParaRPr lang="en-US"/>
          </a:p>
        </p:txBody>
      </p:sp>
    </p:spTree>
    <p:extLst>
      <p:ext uri="{BB962C8B-B14F-4D97-AF65-F5344CB8AC3E}">
        <p14:creationId xmlns:p14="http://schemas.microsoft.com/office/powerpoint/2010/main" val="997582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Sexual harassment can occur wherever employees are carrying out work-related responsibilities.  It can include instances outside of the workplace, including at conferences or departmental parties.  Also, targets can be harassed via calls, text, and social media. Each incident of alleged sexual harassment will be fact-specific, and consultation with Equity, Diversity and Inclusion is important.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16</a:t>
            </a:fld>
            <a:endParaRPr lang="en-US"/>
          </a:p>
        </p:txBody>
      </p:sp>
    </p:spTree>
    <p:extLst>
      <p:ext uri="{BB962C8B-B14F-4D97-AF65-F5344CB8AC3E}">
        <p14:creationId xmlns:p14="http://schemas.microsoft.com/office/powerpoint/2010/main" val="2693311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In order to combat sexual harassment at UB, employees are encouraged to report alleged sexual harassment to supervisors.  Supervisors are responsible for consulting with Equity, Diversity and Inclusion about any harassment they observe or hear about, even if no one has complained about the conduct.  Supervisors should not substitute their own judgment regarding the alleged conduct to dismiss the allegations as trivial.</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17</a:t>
            </a:fld>
            <a:endParaRPr lang="en-US"/>
          </a:p>
        </p:txBody>
      </p:sp>
    </p:spTree>
    <p:extLst>
      <p:ext uri="{BB962C8B-B14F-4D97-AF65-F5344CB8AC3E}">
        <p14:creationId xmlns:p14="http://schemas.microsoft.com/office/powerpoint/2010/main" val="2628384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mn-cs"/>
              </a:rPr>
              <a:t>To make contact with campus professionals charged with addressing harassment on campus more efficient, SUNY has developed a website called SAVR.  The SUNY SAVR Resource includes contact information for each campus Title IX Coordinator and Human Resources Office, as well as a link to the relevant campus policy. </a:t>
            </a:r>
          </a:p>
          <a:p>
            <a:r>
              <a:rPr lang="en-US" sz="1200" kern="1200" dirty="0">
                <a:solidFill>
                  <a:schemeClr val="tx1"/>
                </a:solidFill>
                <a:effectLst/>
                <a:latin typeface="Arial" pitchFamily="34" charset="0"/>
                <a:ea typeface="+mn-ea"/>
                <a:cs typeface="+mn-cs"/>
              </a:rPr>
              <a:t> </a:t>
            </a:r>
          </a:p>
          <a:p>
            <a:r>
              <a:rPr lang="en-US" sz="1200" kern="1200" dirty="0">
                <a:solidFill>
                  <a:schemeClr val="tx1"/>
                </a:solidFill>
                <a:effectLst/>
                <a:latin typeface="Arial" pitchFamily="34" charset="0"/>
                <a:ea typeface="+mn-ea"/>
                <a:cs typeface="+mn-cs"/>
              </a:rPr>
              <a:t>SAVR can be accessed at response.suny.edu on any laptop, tablet, or mobile browser. Searches are anonymous.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18</a:t>
            </a:fld>
            <a:endParaRPr lang="en-US"/>
          </a:p>
        </p:txBody>
      </p:sp>
    </p:spTree>
    <p:extLst>
      <p:ext uri="{BB962C8B-B14F-4D97-AF65-F5344CB8AC3E}">
        <p14:creationId xmlns:p14="http://schemas.microsoft.com/office/powerpoint/2010/main" val="2913763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mn-cs"/>
              </a:rPr>
              <a:t>SAVR provides instant, anonymous access to on and off campus resources, searchable by campus, zip code, or finding oneself on the map. State and local resources are also available. Phone and fax numbers, emails and other contact information are available for: </a:t>
            </a:r>
          </a:p>
          <a:p>
            <a:r>
              <a:rPr lang="en-US" sz="1200" kern="1200" dirty="0">
                <a:solidFill>
                  <a:schemeClr val="tx1"/>
                </a:solidFill>
                <a:effectLst/>
                <a:latin typeface="Arial" pitchFamily="34" charset="0"/>
                <a:ea typeface="+mn-ea"/>
                <a:cs typeface="+mn-cs"/>
              </a:rPr>
              <a:t>•Human Resources </a:t>
            </a:r>
          </a:p>
          <a:p>
            <a:r>
              <a:rPr lang="en-US" sz="1200" kern="1200" dirty="0">
                <a:solidFill>
                  <a:schemeClr val="tx1"/>
                </a:solidFill>
                <a:effectLst/>
                <a:latin typeface="Arial" pitchFamily="34" charset="0"/>
                <a:ea typeface="+mn-ea"/>
                <a:cs typeface="+mn-cs"/>
              </a:rPr>
              <a:t>•Title IX </a:t>
            </a:r>
          </a:p>
          <a:p>
            <a:r>
              <a:rPr lang="en-US" sz="1200" kern="1200" dirty="0">
                <a:solidFill>
                  <a:schemeClr val="tx1"/>
                </a:solidFill>
                <a:effectLst/>
                <a:latin typeface="Arial" pitchFamily="34" charset="0"/>
                <a:ea typeface="+mn-ea"/>
                <a:cs typeface="+mn-cs"/>
              </a:rPr>
              <a:t>•University Police/Public Safety </a:t>
            </a:r>
          </a:p>
          <a:p>
            <a:r>
              <a:rPr lang="en-US" sz="1200" kern="1200" dirty="0">
                <a:solidFill>
                  <a:schemeClr val="tx1"/>
                </a:solidFill>
                <a:effectLst/>
                <a:latin typeface="Arial" pitchFamily="34" charset="0"/>
                <a:ea typeface="+mn-ea"/>
                <a:cs typeface="+mn-cs"/>
              </a:rPr>
              <a:t>•LGBTQI+ Specific Resources </a:t>
            </a:r>
          </a:p>
          <a:p>
            <a:r>
              <a:rPr lang="en-US" sz="1200" kern="1200" dirty="0">
                <a:solidFill>
                  <a:schemeClr val="tx1"/>
                </a:solidFill>
                <a:effectLst/>
                <a:latin typeface="Arial" pitchFamily="34" charset="0"/>
                <a:ea typeface="+mn-ea"/>
                <a:cs typeface="+mn-cs"/>
              </a:rPr>
              <a:t>•Disability Services </a:t>
            </a:r>
          </a:p>
          <a:p>
            <a:r>
              <a:rPr lang="en-US" sz="1200" kern="1200" dirty="0">
                <a:solidFill>
                  <a:schemeClr val="tx1"/>
                </a:solidFill>
                <a:effectLst/>
                <a:latin typeface="Arial" pitchFamily="34" charset="0"/>
                <a:ea typeface="+mn-ea"/>
                <a:cs typeface="+mn-cs"/>
              </a:rPr>
              <a:t>•Counseling </a:t>
            </a:r>
          </a:p>
          <a:p>
            <a:r>
              <a:rPr lang="en-US" sz="1200" kern="1200" dirty="0">
                <a:solidFill>
                  <a:schemeClr val="tx1"/>
                </a:solidFill>
                <a:effectLst/>
                <a:latin typeface="Arial" pitchFamily="34" charset="0"/>
                <a:ea typeface="+mn-ea"/>
                <a:cs typeface="+mn-cs"/>
              </a:rPr>
              <a:t>•Anonymous Reporting </a:t>
            </a:r>
          </a:p>
          <a:p>
            <a:r>
              <a:rPr lang="en-US" sz="1200" kern="1200" dirty="0">
                <a:solidFill>
                  <a:schemeClr val="tx1"/>
                </a:solidFill>
                <a:effectLst/>
                <a:latin typeface="Arial" pitchFamily="34" charset="0"/>
                <a:ea typeface="+mn-ea"/>
                <a:cs typeface="+mn-cs"/>
              </a:rPr>
              <a:t>•Outside local and national resources including victim services, medical, law enforcement, and immigration-specific resources, and </a:t>
            </a:r>
          </a:p>
          <a:p>
            <a:r>
              <a:rPr lang="en-US" sz="1200" kern="1200" dirty="0">
                <a:solidFill>
                  <a:schemeClr val="tx1"/>
                </a:solidFill>
                <a:effectLst/>
                <a:latin typeface="Arial" pitchFamily="34" charset="0"/>
                <a:ea typeface="+mn-ea"/>
                <a:cs typeface="+mn-cs"/>
              </a:rPr>
              <a:t>•Campus specific resource page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19</a:t>
            </a:fld>
            <a:endParaRPr lang="en-US"/>
          </a:p>
        </p:txBody>
      </p:sp>
    </p:spTree>
    <p:extLst>
      <p:ext uri="{BB962C8B-B14F-4D97-AF65-F5344CB8AC3E}">
        <p14:creationId xmlns:p14="http://schemas.microsoft.com/office/powerpoint/2010/main" val="379654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sz="1200" dirty="0">
                <a:latin typeface="Arial"/>
                <a:cs typeface="Arial"/>
              </a:rPr>
              <a:t>This training was prepared pursuant to New York State Law and SUNY Policy by the Office of General Counsel, State University of New York and may be used and customized for non-commercial educational purposes by SUNY institutions and non-SUNY institutions of higher education, with credit to the State University of New York. </a:t>
            </a:r>
          </a:p>
          <a:p>
            <a:pPr marL="0" indent="0">
              <a:spcBef>
                <a:spcPts val="0"/>
              </a:spcBef>
              <a:buNone/>
            </a:pPr>
            <a:endParaRPr lang="en-US" sz="1200" dirty="0">
              <a:latin typeface="Arial"/>
              <a:cs typeface="Arial"/>
            </a:endParaRPr>
          </a:p>
          <a:p>
            <a:pPr marL="0" indent="0">
              <a:spcBef>
                <a:spcPts val="0"/>
              </a:spcBef>
              <a:buNone/>
            </a:pPr>
            <a:r>
              <a:rPr lang="en-US" sz="1200" dirty="0">
                <a:latin typeface="Arial"/>
                <a:cs typeface="Arial"/>
              </a:rPr>
              <a:t>This represent introductory training. The University may issue further modules in future years for advanced or refresher training.</a:t>
            </a:r>
          </a:p>
          <a:p>
            <a:pPr marL="0" indent="0">
              <a:spcBef>
                <a:spcPts val="0"/>
              </a:spcBef>
              <a:buNone/>
            </a:pPr>
            <a:endParaRPr lang="en-US" sz="1100" dirty="0">
              <a:latin typeface="Arial"/>
              <a:cs typeface="Arial"/>
            </a:endParaRPr>
          </a:p>
          <a:p>
            <a:pPr marL="0" indent="0">
              <a:buNone/>
            </a:pPr>
            <a:r>
              <a:rPr lang="en-US" sz="1050" dirty="0">
                <a:latin typeface="Arial"/>
                <a:cs typeface="Arial"/>
              </a:rPr>
              <a:t>SUNY Office of General Counsel, Spring 2019</a:t>
            </a:r>
          </a:p>
          <a:p>
            <a:pPr marL="0" indent="0">
              <a:buNone/>
            </a:pPr>
            <a:r>
              <a:rPr lang="en-US" sz="1050" dirty="0">
                <a:latin typeface="Arial"/>
                <a:cs typeface="Arial"/>
              </a:rPr>
              <a:t>Charlie </a:t>
            </a:r>
            <a:r>
              <a:rPr lang="en-US" sz="1050" dirty="0" err="1">
                <a:latin typeface="Arial"/>
                <a:cs typeface="Arial"/>
              </a:rPr>
              <a:t>Pensabene</a:t>
            </a:r>
            <a:endParaRPr lang="en-US" sz="1050" dirty="0">
              <a:latin typeface="Arial"/>
              <a:cs typeface="Arial"/>
            </a:endParaRPr>
          </a:p>
          <a:p>
            <a:pPr marL="0" indent="0">
              <a:buNone/>
            </a:pPr>
            <a:r>
              <a:rPr lang="en-US" sz="1050" dirty="0">
                <a:latin typeface="Arial"/>
                <a:cs typeface="Arial"/>
              </a:rPr>
              <a:t>Joseph Storch</a:t>
            </a:r>
          </a:p>
          <a:p>
            <a:pPr marL="0" indent="0">
              <a:buNone/>
            </a:pPr>
            <a:r>
              <a:rPr lang="en-US" sz="1050" dirty="0">
                <a:latin typeface="Arial"/>
                <a:cs typeface="Arial"/>
              </a:rPr>
              <a:t>Jackie Weisman</a:t>
            </a:r>
          </a:p>
          <a:p>
            <a:pPr marL="0" indent="0">
              <a:buNone/>
            </a:pPr>
            <a:r>
              <a:rPr lang="en-US" sz="1050" dirty="0">
                <a:latin typeface="Arial"/>
                <a:cs typeface="Arial"/>
              </a:rPr>
              <a:t>Will </a:t>
            </a:r>
            <a:r>
              <a:rPr lang="en-US" sz="1050" dirty="0" err="1">
                <a:latin typeface="Arial"/>
                <a:cs typeface="Arial"/>
              </a:rPr>
              <a:t>Versfelt</a:t>
            </a:r>
            <a:endParaRPr lang="en-US" sz="1050"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2</a:t>
            </a:fld>
            <a:endParaRPr lang="en-US"/>
          </a:p>
        </p:txBody>
      </p:sp>
    </p:spTree>
    <p:extLst>
      <p:ext uri="{BB962C8B-B14F-4D97-AF65-F5344CB8AC3E}">
        <p14:creationId xmlns:p14="http://schemas.microsoft.com/office/powerpoint/2010/main" val="2771659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mn-cs"/>
              </a:rPr>
              <a:t>Anyone can contact Equity, Diversity and Inclusion to discuss concerns about discrimination or harassment.  You can call EDI anonymously if you would like to talk with someone but would rather not give your name.  UB also has unit-level Sexual Harassment Information Advisors who can provide assistance and advice.  The full list of Advisors is available on EDI’s website.  Finally, you can report any matter involving sexual assault, domestic violence, dating violence, stalking, or other crimes to University Police.  </a:t>
            </a:r>
          </a:p>
          <a:p>
            <a:r>
              <a:rPr lang="en-US" sz="1200" b="1" kern="1200" dirty="0">
                <a:solidFill>
                  <a:schemeClr val="tx1"/>
                </a:solidFill>
                <a:effectLst/>
                <a:latin typeface="Arial" pitchFamily="34" charset="0"/>
                <a:ea typeface="+mn-ea"/>
                <a:cs typeface="+mn-cs"/>
              </a:rPr>
              <a:t> </a:t>
            </a:r>
            <a:endParaRPr lang="en-US" sz="1200" kern="1200" dirty="0">
              <a:solidFill>
                <a:schemeClr val="tx1"/>
              </a:solidFill>
              <a:effectLst/>
              <a:latin typeface="Arial"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20</a:t>
            </a:fld>
            <a:endParaRPr lang="en-US"/>
          </a:p>
        </p:txBody>
      </p:sp>
    </p:spTree>
    <p:extLst>
      <p:ext uri="{BB962C8B-B14F-4D97-AF65-F5344CB8AC3E}">
        <p14:creationId xmlns:p14="http://schemas.microsoft.com/office/powerpoint/2010/main" val="4145930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In addition to reporting to college representatives, you may also report externally. Options include the Equal Employment Opportunity Commission and Division of Human Rights for harassment in the employment context, and Department of Education Office for Civil Rights for harassment in the student context.</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21</a:t>
            </a:fld>
            <a:endParaRPr lang="en-US"/>
          </a:p>
        </p:txBody>
      </p:sp>
    </p:spTree>
    <p:extLst>
      <p:ext uri="{BB962C8B-B14F-4D97-AF65-F5344CB8AC3E}">
        <p14:creationId xmlns:p14="http://schemas.microsoft.com/office/powerpoint/2010/main" val="4188214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The rules against retaliation prohibit employers, including SUNY campuses, from taking adverse action against employees specifically because that employee engaged in protected activities, such as reporting harassment or participating in the investigation or adjudication process.  Opposing discrimination and harassment is protected even if the person does not file a formal report.  If a supervisor becomes aware of retaliatory harassment, the supervisor must report this to Equity, Diversity and Inclusion.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22</a:t>
            </a:fld>
            <a:endParaRPr lang="en-US"/>
          </a:p>
        </p:txBody>
      </p:sp>
    </p:spTree>
    <p:extLst>
      <p:ext uri="{BB962C8B-B14F-4D97-AF65-F5344CB8AC3E}">
        <p14:creationId xmlns:p14="http://schemas.microsoft.com/office/powerpoint/2010/main" val="344264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Remember that adverse actions, which can include demotions, reduced hours, or termination, are only retaliatory if they are linked to the protected action. It is important to treat colleagues with respect, and to ensure that decisions about academic matters and employment are based on merit, and not on things that cannot be considered.  It is also important to ensure that a person who reports discrimination or harassment does not suffer from attempts to intimidate, sabotage, or bully the reporting party as a result of having come forward.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23</a:t>
            </a:fld>
            <a:endParaRPr lang="en-US"/>
          </a:p>
        </p:txBody>
      </p:sp>
    </p:spTree>
    <p:extLst>
      <p:ext uri="{BB962C8B-B14F-4D97-AF65-F5344CB8AC3E}">
        <p14:creationId xmlns:p14="http://schemas.microsoft.com/office/powerpoint/2010/main" val="1498017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UB employees may become aware of reports of sexual violence and sexual harassment against students.  It is important that we protect students’ safety and ensure that they have access to resources that can help them.  For this reason, the current UUP contract requires that all academic faculty members and most UUP-represented professional staff contact appropriate authorities when they witness or become aware of sexual violence or sexual harassment against students.  At UB, this means contacting Equity, Diversity and Inclusion.  If a student discloses a situation involving sexual harassment or sexual violence to you, please advise them that you are required to report what they have told you, but that you will not provide their name or other identifying information.  An EDI staff member can provide you with assistance and advice in order to ensure that we are protecting the UB community and providing appropriate support to the student.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24</a:t>
            </a:fld>
            <a:endParaRPr lang="en-US"/>
          </a:p>
        </p:txBody>
      </p:sp>
    </p:spTree>
    <p:extLst>
      <p:ext uri="{BB962C8B-B14F-4D97-AF65-F5344CB8AC3E}">
        <p14:creationId xmlns:p14="http://schemas.microsoft.com/office/powerpoint/2010/main" val="2143738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mn-cs"/>
              </a:rPr>
              <a:t>This concludes the training. Please feel welcome to contact Equity, Diversity and Inclusion or a unit-level Sexual Harassment Information Advisor with any questions.  More information on reporting is available at </a:t>
            </a:r>
            <a:r>
              <a:rPr lang="en-US" sz="1200" u="sng" kern="1200" dirty="0">
                <a:solidFill>
                  <a:schemeClr val="tx1"/>
                </a:solidFill>
                <a:effectLst/>
                <a:latin typeface="Arial" pitchFamily="34" charset="0"/>
                <a:ea typeface="+mn-ea"/>
                <a:cs typeface="+mn-cs"/>
                <a:hlinkClick r:id="rId3"/>
              </a:rPr>
              <a:t>www.buffalo.edu/equity</a:t>
            </a:r>
            <a:r>
              <a:rPr lang="en-US" sz="1200" kern="1200" dirty="0">
                <a:solidFill>
                  <a:schemeClr val="tx1"/>
                </a:solidFill>
                <a:effectLst/>
                <a:latin typeface="Arial" pitchFamily="34" charset="0"/>
                <a:ea typeface="+mn-ea"/>
                <a:cs typeface="+mn-cs"/>
              </a:rPr>
              <a:t>.   </a:t>
            </a:r>
          </a:p>
          <a:p>
            <a:r>
              <a:rPr lang="en-US" sz="1200" kern="1200" dirty="0">
                <a:solidFill>
                  <a:schemeClr val="tx1"/>
                </a:solidFill>
                <a:effectLst/>
                <a:latin typeface="Arial" pitchFamily="34" charset="0"/>
                <a:ea typeface="+mn-ea"/>
                <a:cs typeface="+mn-cs"/>
              </a:rPr>
              <a:t> </a:t>
            </a:r>
          </a:p>
          <a:p>
            <a:r>
              <a:rPr lang="en-US" sz="1200" kern="1200" dirty="0">
                <a:solidFill>
                  <a:schemeClr val="tx1"/>
                </a:solidFill>
                <a:effectLst/>
                <a:latin typeface="Arial" pitchFamily="34" charset="0"/>
                <a:ea typeface="+mn-ea"/>
                <a:cs typeface="+mn-cs"/>
              </a:rPr>
              <a:t>Thank you for your attention and for your assistance in creating an environment free of sex and gender discrimination and harassment.</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25</a:t>
            </a:fld>
            <a:endParaRPr lang="en-US"/>
          </a:p>
        </p:txBody>
      </p:sp>
    </p:spTree>
    <p:extLst>
      <p:ext uri="{BB962C8B-B14F-4D97-AF65-F5344CB8AC3E}">
        <p14:creationId xmlns:p14="http://schemas.microsoft.com/office/powerpoint/2010/main" val="912590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SUNY Sexual Harassment </a:t>
            </a:r>
            <a:br>
              <a:rPr lang="en-US" sz="1200" b="1" dirty="0"/>
            </a:br>
            <a:r>
              <a:rPr lang="en-US" sz="1200" b="1" dirty="0"/>
              <a:t>Prevention Training</a:t>
            </a:r>
            <a:br>
              <a:rPr lang="en-US" sz="1200" b="1" dirty="0"/>
            </a:br>
            <a:r>
              <a:rPr lang="en-US" sz="1200" dirty="0">
                <a:cs typeface="Arial" pitchFamily="34" charset="0"/>
              </a:rPr>
              <a:t/>
            </a:r>
            <a:br>
              <a:rPr lang="en-US" sz="1200" dirty="0">
                <a:cs typeface="Arial" pitchFamily="34" charset="0"/>
              </a:rPr>
            </a:br>
            <a:r>
              <a:rPr lang="en-US" sz="1200" b="1" dirty="0">
                <a:cs typeface="Arial" pitchFamily="34" charset="0"/>
              </a:rPr>
              <a:t>Thank You</a:t>
            </a:r>
          </a:p>
          <a:p>
            <a:pPr marL="0" lvl="8" indent="344488" algn="l"/>
            <a:endParaRPr lang="en-US" sz="1200" b="1" dirty="0">
              <a:solidFill>
                <a:schemeClr val="tx1"/>
              </a:solidFill>
              <a:latin typeface="+mn-lt"/>
              <a:cs typeface="Arial" pitchFamily="34" charset="0"/>
            </a:endParaRPr>
          </a:p>
          <a:p>
            <a:pPr marL="0" lvl="8" indent="344488" algn="l"/>
            <a:endParaRPr lang="en-US" sz="1200" b="1" dirty="0">
              <a:solidFill>
                <a:schemeClr val="tx1"/>
              </a:solidFill>
              <a:latin typeface="+mn-lt"/>
              <a:cs typeface="Arial" pitchFamily="34" charset="0"/>
            </a:endParaRPr>
          </a:p>
          <a:p>
            <a:pPr marL="0" lvl="8" indent="344488" algn="l"/>
            <a:r>
              <a:rPr lang="en-US" sz="2800">
                <a:solidFill>
                  <a:srgbClr val="FFFF00"/>
                </a:solidFill>
                <a:latin typeface="Arial" pitchFamily="34" charset="0"/>
                <a:cs typeface="Arial" pitchFamily="34" charset="0"/>
              </a:rPr>
              <a:t>SUNY </a:t>
            </a:r>
            <a:r>
              <a:rPr lang="en-US" sz="2800" dirty="0">
                <a:solidFill>
                  <a:srgbClr val="FFFF00"/>
                </a:solidFill>
                <a:latin typeface="Arial" pitchFamily="34" charset="0"/>
                <a:cs typeface="Arial" pitchFamily="34" charset="0"/>
              </a:rPr>
              <a:t>Office of General Counsel</a:t>
            </a:r>
          </a:p>
          <a:p>
            <a:pPr marL="344488" lvl="8" algn="l"/>
            <a:r>
              <a:rPr lang="en-US" sz="2800" dirty="0">
                <a:solidFill>
                  <a:srgbClr val="FFFF00"/>
                </a:solidFill>
                <a:latin typeface="Arial" pitchFamily="34" charset="0"/>
                <a:cs typeface="Arial" pitchFamily="34" charset="0"/>
              </a:rPr>
              <a:t>Introductory Training 2019</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26</a:t>
            </a:fld>
            <a:endParaRPr lang="en-US"/>
          </a:p>
        </p:txBody>
      </p:sp>
    </p:spTree>
    <p:extLst>
      <p:ext uri="{BB962C8B-B14F-4D97-AF65-F5344CB8AC3E}">
        <p14:creationId xmlns:p14="http://schemas.microsoft.com/office/powerpoint/2010/main" val="1542863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This training will cover basic elements of the law, SUNY policy, and UB policy. It will define harassment to help you recognize it, describe how harassment violates the law, SUNY policy, and UB policy, and encourage reporting of harassment so UB can investigate and take action where appropriate. The training will include contact information for available resources, and links to obtain additional information.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3</a:t>
            </a:fld>
            <a:endParaRPr lang="en-US"/>
          </a:p>
        </p:txBody>
      </p:sp>
    </p:spTree>
    <p:extLst>
      <p:ext uri="{BB962C8B-B14F-4D97-AF65-F5344CB8AC3E}">
        <p14:creationId xmlns:p14="http://schemas.microsoft.com/office/powerpoint/2010/main" val="80886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mn-cs"/>
              </a:rPr>
              <a:t>UB’s Discrimination and Harassment Policy prohibits sexual harassment and all forms of discrimination.  It provides for prompt action to stop harassing behavior, and protection against retaliation for reporting discrimination or harassment.  UB’s policy also requires that accommodations be provided when necessary based on disability, religion, transgender status, or sexual violence victim status.  Information about reporting discrimination, including an intake form, is available on the Equity, Diversity, and Inclusion website. </a:t>
            </a:r>
          </a:p>
          <a:p>
            <a:r>
              <a:rPr lang="en-US" sz="1200" kern="1200" dirty="0">
                <a:solidFill>
                  <a:schemeClr val="tx1"/>
                </a:solidFill>
                <a:effectLst/>
                <a:latin typeface="Arial" pitchFamily="34" charset="0"/>
                <a:ea typeface="+mn-ea"/>
                <a:cs typeface="+mn-cs"/>
              </a:rPr>
              <a:t> </a:t>
            </a:r>
          </a:p>
          <a:p>
            <a:r>
              <a:rPr lang="en-US" sz="1200" kern="1200" dirty="0">
                <a:solidFill>
                  <a:schemeClr val="tx1"/>
                </a:solidFill>
                <a:effectLst/>
                <a:latin typeface="Arial" pitchFamily="34" charset="0"/>
                <a:ea typeface="+mn-ea"/>
                <a:cs typeface="+mn-cs"/>
              </a:rPr>
              <a:t>The bottom line is that UB prohibits sexual harassment and unequal treatment on the basis or sex or gender. This prohibition is detailed extensively in UB’s policy, as well as SUNY policy.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4</a:t>
            </a:fld>
            <a:endParaRPr lang="en-US"/>
          </a:p>
        </p:txBody>
      </p:sp>
    </p:spTree>
    <p:extLst>
      <p:ext uri="{BB962C8B-B14F-4D97-AF65-F5344CB8AC3E}">
        <p14:creationId xmlns:p14="http://schemas.microsoft.com/office/powerpoint/2010/main" val="1656605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The prohibition against sexual harassment and sexual violence is very broad by design. UB and SUNY prohibit sexual harassment and sexual violence by employees, students, or third parties against employees, students, or third parties. Anyone has a right to report sex discrimination and sexual harassment through UB’s Discrimination and Harassment Policy, regardless of their sex, gender identity or university affiliation.  Visitors, vendors and guests who experience harassing conduct on campus can also report this conduct to UB, and they must comply with our rules against harassing others.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5</a:t>
            </a:fld>
            <a:endParaRPr lang="en-US"/>
          </a:p>
        </p:txBody>
      </p:sp>
    </p:spTree>
    <p:extLst>
      <p:ext uri="{BB962C8B-B14F-4D97-AF65-F5344CB8AC3E}">
        <p14:creationId xmlns:p14="http://schemas.microsoft.com/office/powerpoint/2010/main" val="2712577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mn-cs"/>
              </a:rPr>
              <a:t>Sexual harassment is a form of unlawful workplace (and academic) discrimination. Federal law, including Title VII of the Civil Rights Act of 1964, and Title IX of the Education Amendments of 1972, prohibits unequal treatment on the basis of gender. State law, such as the New York State Human Rights Law, echoes this prohibition. </a:t>
            </a:r>
          </a:p>
          <a:p>
            <a:r>
              <a:rPr lang="en-US" sz="1200" kern="1200" dirty="0">
                <a:solidFill>
                  <a:schemeClr val="tx1"/>
                </a:solidFill>
                <a:effectLst/>
                <a:latin typeface="Arial" pitchFamily="34" charset="0"/>
                <a:ea typeface="+mn-ea"/>
                <a:cs typeface="+mn-cs"/>
              </a:rPr>
              <a:t> </a:t>
            </a:r>
          </a:p>
          <a:p>
            <a:r>
              <a:rPr lang="en-US" sz="1200" kern="1200" dirty="0">
                <a:solidFill>
                  <a:schemeClr val="tx1"/>
                </a:solidFill>
                <a:effectLst/>
                <a:latin typeface="Arial" pitchFamily="34" charset="0"/>
                <a:ea typeface="+mn-ea"/>
                <a:cs typeface="+mn-cs"/>
              </a:rPr>
              <a:t>Employees and students have a right to a workplace and a learning environment free from sexual harassment. To enforce this right, employees and students can report this internally to UB, or file a complaint with a government agency or a court of law.</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6</a:t>
            </a:fld>
            <a:endParaRPr lang="en-US"/>
          </a:p>
        </p:txBody>
      </p:sp>
    </p:spTree>
    <p:extLst>
      <p:ext uri="{BB962C8B-B14F-4D97-AF65-F5344CB8AC3E}">
        <p14:creationId xmlns:p14="http://schemas.microsoft.com/office/powerpoint/2010/main" val="3838024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Sexual harassment (which again, is a type of unlawful sex discrimination because it </a:t>
            </a:r>
            <a:r>
              <a:rPr lang="en-US" sz="1200" i="1" kern="1200" dirty="0">
                <a:solidFill>
                  <a:schemeClr val="tx1"/>
                </a:solidFill>
                <a:effectLst/>
                <a:latin typeface="Arial" pitchFamily="34" charset="0"/>
                <a:ea typeface="+mn-ea"/>
                <a:cs typeface="+mn-cs"/>
              </a:rPr>
              <a:t>denies or limits a person’s ability to benefit from or fully participate in educational activities or employment opportunities because of their sex</a:t>
            </a:r>
            <a:r>
              <a:rPr lang="en-US" sz="1200" kern="1200" dirty="0">
                <a:solidFill>
                  <a:schemeClr val="tx1"/>
                </a:solidFill>
                <a:effectLst/>
                <a:latin typeface="Arial" pitchFamily="34" charset="0"/>
                <a:ea typeface="+mn-ea"/>
                <a:cs typeface="+mn-cs"/>
              </a:rPr>
              <a:t>) typically falls into two main categories.  These are called hostile environment and quid pro quo. These labels mostly derive from the voluminous case law surrounding sexual harassment, but remember that both categories qualify as unlawful and are strictly prohibited.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7</a:t>
            </a:fld>
            <a:endParaRPr lang="en-US"/>
          </a:p>
        </p:txBody>
      </p:sp>
    </p:spTree>
    <p:extLst>
      <p:ext uri="{BB962C8B-B14F-4D97-AF65-F5344CB8AC3E}">
        <p14:creationId xmlns:p14="http://schemas.microsoft.com/office/powerpoint/2010/main" val="254720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mn-cs"/>
              </a:rPr>
              <a:t>A hostile work environment can arise in several ways. </a:t>
            </a:r>
          </a:p>
          <a:p>
            <a:r>
              <a:rPr lang="en-US" sz="1200" kern="1200" dirty="0">
                <a:solidFill>
                  <a:schemeClr val="tx1"/>
                </a:solidFill>
                <a:effectLst/>
                <a:latin typeface="Arial" pitchFamily="34" charset="0"/>
                <a:ea typeface="+mn-ea"/>
                <a:cs typeface="+mn-cs"/>
              </a:rPr>
              <a:t>• For one, it is possible to create a hostile work environment without saying a word, for example by displaying materials that are sexually demeaning or offensive. This can create a hostile work environment even if you just put up a picture on your office wall and don’t purposely show it to another employee. </a:t>
            </a:r>
          </a:p>
          <a:p>
            <a:r>
              <a:rPr lang="en-US" sz="1200" kern="1200" dirty="0">
                <a:solidFill>
                  <a:schemeClr val="tx1"/>
                </a:solidFill>
                <a:effectLst/>
                <a:latin typeface="Arial" pitchFamily="34" charset="0"/>
                <a:ea typeface="+mn-ea"/>
                <a:cs typeface="+mn-cs"/>
              </a:rPr>
              <a:t>• Jokes, remarks, and non-verbal noises or gestures of a sexual nature can also create a hostile work environment, even if they are not about or directed to a specific person or intended to be hurtful.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8</a:t>
            </a:fld>
            <a:endParaRPr lang="en-US"/>
          </a:p>
        </p:txBody>
      </p:sp>
    </p:spTree>
    <p:extLst>
      <p:ext uri="{BB962C8B-B14F-4D97-AF65-F5344CB8AC3E}">
        <p14:creationId xmlns:p14="http://schemas.microsoft.com/office/powerpoint/2010/main" val="758226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mn-cs"/>
              </a:rPr>
              <a:t>• It is also possible to create a hostile environment through actions alone. These can include overtly sexual acts, such as rape, sexual fondling, or kissing, but also may include any form of unwanted physical contact. </a:t>
            </a:r>
          </a:p>
          <a:p>
            <a:r>
              <a:rPr lang="en-US" sz="1200" kern="1200" dirty="0">
                <a:solidFill>
                  <a:schemeClr val="tx1"/>
                </a:solidFill>
                <a:effectLst/>
                <a:latin typeface="Arial" pitchFamily="34" charset="0"/>
                <a:ea typeface="+mn-ea"/>
                <a:cs typeface="+mn-cs"/>
              </a:rPr>
              <a:t>• While isolated instances of favoritism are generally not considered to violate the law, it is also possible to create a hostile work environment based on favoritism that accompanies sexual or romantic relationships in the workplace. For example, if a male supervisor carries on sexual relationships with female employees, those who are involved in the relationships may claim a hostile work environment, and so may those who are not directly involved, but who perceive a workplace that is demeaning to women and that favors those who engage in sexual conduct with their higher-ups. </a:t>
            </a:r>
          </a:p>
          <a:p>
            <a:r>
              <a:rPr lang="en-US" sz="1200" kern="1200" dirty="0">
                <a:solidFill>
                  <a:schemeClr val="tx1"/>
                </a:solidFill>
                <a:effectLst/>
                <a:latin typeface="Arial" pitchFamily="34" charset="0"/>
                <a:ea typeface="+mn-ea"/>
                <a:cs typeface="+mn-cs"/>
              </a:rPr>
              <a:t>• A hostile work environment can also include interfering with an individual’s workstation or otherwise interfering with an individual’s ability to perform their job, if the action is taken against the individual based on their sex or gender. </a:t>
            </a:r>
          </a:p>
          <a:p>
            <a:endParaRPr lang="en-US" dirty="0"/>
          </a:p>
        </p:txBody>
      </p:sp>
      <p:sp>
        <p:nvSpPr>
          <p:cNvPr id="4" name="Slide Number Placeholder 3"/>
          <p:cNvSpPr>
            <a:spLocks noGrp="1"/>
          </p:cNvSpPr>
          <p:nvPr>
            <p:ph type="sldNum" sz="quarter" idx="5"/>
          </p:nvPr>
        </p:nvSpPr>
        <p:spPr/>
        <p:txBody>
          <a:bodyPr/>
          <a:lstStyle/>
          <a:p>
            <a:fld id="{D5C010F0-AE47-4137-9034-5CEE9B4B1BAD}" type="slidenum">
              <a:rPr lang="en-US" smtClean="0"/>
              <a:pPr/>
              <a:t>9</a:t>
            </a:fld>
            <a:endParaRPr lang="en-US"/>
          </a:p>
        </p:txBody>
      </p:sp>
    </p:spTree>
    <p:extLst>
      <p:ext uri="{BB962C8B-B14F-4D97-AF65-F5344CB8AC3E}">
        <p14:creationId xmlns:p14="http://schemas.microsoft.com/office/powerpoint/2010/main" val="8318826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47126" y="2130425"/>
            <a:ext cx="4311073" cy="2460048"/>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4145" y="4735946"/>
            <a:ext cx="3237345" cy="1752600"/>
          </a:xfrm>
        </p:spPr>
        <p:txBody>
          <a:bodyPr>
            <a:normAutofit/>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B6C650-4D55-4AE2-AFD1-C3EC896FBFAB}" type="datetimeFigureOut">
              <a:rPr lang="en-US" smtClean="0"/>
              <a:pPr/>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7D154-C495-4E9F-80D0-F4539B9BCD6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B6C650-4D55-4AE2-AFD1-C3EC896FBFAB}" type="datetimeFigureOut">
              <a:rPr lang="en-US" smtClean="0"/>
              <a:pPr/>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7D154-C495-4E9F-80D0-F4539B9BCD6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175" y="5367338"/>
            <a:ext cx="68119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5"/>
          <p:cNvSpPr>
            <a:spLocks noGrp="1"/>
          </p:cNvSpPr>
          <p:nvPr>
            <p:ph type="body" sz="quarter" idx="10"/>
          </p:nvPr>
        </p:nvSpPr>
        <p:spPr>
          <a:xfrm>
            <a:off x="493776" y="3968497"/>
            <a:ext cx="4978908" cy="1650381"/>
          </a:xfrm>
          <a:prstGeom prst="rect">
            <a:avLst/>
          </a:prstGeom>
        </p:spPr>
        <p:txBody>
          <a:bodyPr lIns="0"/>
          <a:lstStyle>
            <a:lvl1pPr marL="0" indent="0">
              <a:buNone/>
              <a:defRPr sz="2100" b="0" i="0">
                <a:solidFill>
                  <a:schemeClr val="bg1"/>
                </a:solidFill>
                <a:latin typeface="Georgia" charset="0"/>
                <a:ea typeface="Georgia" charset="0"/>
                <a:cs typeface="Georgia" charset="0"/>
              </a:defRPr>
            </a:lvl1pPr>
          </a:lstStyle>
          <a:p>
            <a:pPr lvl="0"/>
            <a:r>
              <a:rPr lang="en-US"/>
              <a:t>Click to edit Master text styles</a:t>
            </a:r>
          </a:p>
        </p:txBody>
      </p:sp>
      <p:sp>
        <p:nvSpPr>
          <p:cNvPr id="14" name="Title 1"/>
          <p:cNvSpPr>
            <a:spLocks noGrp="1"/>
          </p:cNvSpPr>
          <p:nvPr>
            <p:ph type="ctrTitle"/>
          </p:nvPr>
        </p:nvSpPr>
        <p:spPr>
          <a:xfrm>
            <a:off x="493776" y="1490472"/>
            <a:ext cx="4978908" cy="2386584"/>
          </a:xfrm>
          <a:prstGeom prst="rect">
            <a:avLst/>
          </a:prstGeom>
          <a:ln>
            <a:noFill/>
          </a:ln>
        </p:spPr>
        <p:txBody>
          <a:bodyPr lIns="0"/>
          <a:lstStyle>
            <a:lvl1pPr algn="l">
              <a:lnSpc>
                <a:spcPts val="4350"/>
              </a:lnSpc>
              <a:defRPr sz="4500" b="1" i="0" cap="all" baseline="0">
                <a:solidFill>
                  <a:schemeClr val="bg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2376000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pic>
        <p:nvPicPr>
          <p:cNvPr id="4"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 y="55563"/>
            <a:ext cx="58388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493776" y="1490663"/>
            <a:ext cx="4978908" cy="2387600"/>
          </a:xfrm>
          <a:prstGeom prst="rect">
            <a:avLst/>
          </a:prstGeom>
          <a:ln>
            <a:noFill/>
          </a:ln>
        </p:spPr>
        <p:txBody>
          <a:bodyPr lIns="0"/>
          <a:lstStyle>
            <a:lvl1pPr algn="l">
              <a:lnSpc>
                <a:spcPts val="4350"/>
              </a:lnSpc>
              <a:defRPr sz="4500" b="1" i="0" cap="all" baseline="0">
                <a:solidFill>
                  <a:schemeClr val="bg1"/>
                </a:solidFill>
                <a:latin typeface="Arial" charset="0"/>
                <a:ea typeface="Arial" charset="0"/>
                <a:cs typeface="Arial" charset="0"/>
              </a:defRPr>
            </a:lvl1pPr>
          </a:lstStyle>
          <a:p>
            <a:r>
              <a:rPr lang="en-US"/>
              <a:t>Click to edit Master title style</a:t>
            </a:r>
            <a:endParaRPr lang="en-US" dirty="0"/>
          </a:p>
        </p:txBody>
      </p:sp>
      <p:sp>
        <p:nvSpPr>
          <p:cNvPr id="6" name="Subtitle 2"/>
          <p:cNvSpPr>
            <a:spLocks noGrp="1"/>
          </p:cNvSpPr>
          <p:nvPr>
            <p:ph type="subTitle" idx="1"/>
          </p:nvPr>
        </p:nvSpPr>
        <p:spPr>
          <a:xfrm>
            <a:off x="493776" y="3970337"/>
            <a:ext cx="4978908" cy="2212976"/>
          </a:xfrm>
          <a:prstGeom prst="rect">
            <a:avLst/>
          </a:prstGeom>
          <a:ln>
            <a:noFill/>
          </a:ln>
        </p:spPr>
        <p:txBody>
          <a:bodyPr lIns="0"/>
          <a:lstStyle>
            <a:lvl1pPr marL="0" indent="0" algn="l">
              <a:buNone/>
              <a:defRPr sz="2100" b="0" baseline="0">
                <a:solidFill>
                  <a:schemeClr val="bg1"/>
                </a:solidFill>
                <a:latin typeface="Georgia" charset="0"/>
                <a:ea typeface="Georgia" charset="0"/>
                <a:cs typeface="Georgi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895616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2" name="Rectangle 1"/>
          <p:cNvSpPr/>
          <p:nvPr/>
        </p:nvSpPr>
        <p:spPr>
          <a:xfrm>
            <a:off x="4256088" y="2176463"/>
            <a:ext cx="4887912" cy="468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a:solidFill>
                <a:srgbClr val="FFFFFF"/>
              </a:solidFill>
            </a:endParaRPr>
          </a:p>
        </p:txBody>
      </p:sp>
      <p:sp>
        <p:nvSpPr>
          <p:cNvPr id="3" name="Slide Number Placeholder 6"/>
          <p:cNvSpPr txBox="1">
            <a:spLocks/>
          </p:cNvSpPr>
          <p:nvPr/>
        </p:nvSpPr>
        <p:spPr>
          <a:xfrm>
            <a:off x="8285163" y="6221413"/>
            <a:ext cx="542925" cy="534987"/>
          </a:xfrm>
          <a:prstGeom prst="rect">
            <a:avLst/>
          </a:prstGeom>
        </p:spPr>
        <p:txBody>
          <a:bodyPr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auto">
              <a:spcBef>
                <a:spcPts val="0"/>
              </a:spcBef>
              <a:spcAft>
                <a:spcPts val="0"/>
              </a:spcAft>
              <a:defRPr/>
            </a:pPr>
            <a:fld id="{365F476D-17DA-4587-88FB-6ED836E224ED}" type="slidenum">
              <a:rPr lang="en-US" sz="1200" smtClean="0">
                <a:latin typeface="Arial" charset="0"/>
                <a:ea typeface="Arial" charset="0"/>
                <a:cs typeface="Arial" charset="0"/>
              </a:rPr>
              <a:pPr fontAlgn="auto">
                <a:spcBef>
                  <a:spcPts val="0"/>
                </a:spcBef>
                <a:spcAft>
                  <a:spcPts val="0"/>
                </a:spcAft>
                <a:defRPr/>
              </a:pPr>
              <a:t>‹#›</a:t>
            </a:fld>
            <a:endParaRPr lang="en-US" sz="1200" dirty="0">
              <a:latin typeface="Arial" charset="0"/>
              <a:ea typeface="Arial" charset="0"/>
              <a:cs typeface="Arial" charset="0"/>
            </a:endParaRPr>
          </a:p>
        </p:txBody>
      </p:sp>
    </p:spTree>
    <p:extLst>
      <p:ext uri="{BB962C8B-B14F-4D97-AF65-F5344CB8AC3E}">
        <p14:creationId xmlns:p14="http://schemas.microsoft.com/office/powerpoint/2010/main" val="2183510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 Column 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27101" y="2189264"/>
            <a:ext cx="4802124" cy="3790483"/>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Title 3"/>
          <p:cNvSpPr>
            <a:spLocks noGrp="1"/>
          </p:cNvSpPr>
          <p:nvPr>
            <p:ph type="title"/>
          </p:nvPr>
        </p:nvSpPr>
        <p:spPr>
          <a:xfrm>
            <a:off x="427101" y="1320800"/>
            <a:ext cx="7886700" cy="716084"/>
          </a:xfrm>
          <a:prstGeom prst="rect">
            <a:avLst/>
          </a:prstGeom>
        </p:spPr>
        <p:txBody>
          <a:bodyPr>
            <a:normAutofit/>
          </a:bodyPr>
          <a:lstStyle>
            <a:lvl1pPr>
              <a:lnSpc>
                <a:spcPct val="80000"/>
              </a:lnSpc>
              <a:defRPr sz="2700">
                <a:solidFill>
                  <a:srgbClr val="005BBB"/>
                </a:solidFill>
                <a:latin typeface="Georgia" charset="0"/>
                <a:ea typeface="Georgia" charset="0"/>
                <a:cs typeface="Georgia" charset="0"/>
              </a:defRPr>
            </a:lvl1pPr>
          </a:lstStyle>
          <a:p>
            <a:r>
              <a:rPr lang="en-US"/>
              <a:t>Click to edit Master title style</a:t>
            </a:r>
            <a:endParaRPr lang="en-US" dirty="0"/>
          </a:p>
        </p:txBody>
      </p:sp>
    </p:spTree>
    <p:extLst>
      <p:ext uri="{BB962C8B-B14F-4D97-AF65-F5344CB8AC3E}">
        <p14:creationId xmlns:p14="http://schemas.microsoft.com/office/powerpoint/2010/main" val="1141934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sp>
        <p:nvSpPr>
          <p:cNvPr id="12" name="Text Placeholder 2"/>
          <p:cNvSpPr>
            <a:spLocks noGrp="1"/>
          </p:cNvSpPr>
          <p:nvPr>
            <p:ph type="body" idx="10"/>
          </p:nvPr>
        </p:nvSpPr>
        <p:spPr>
          <a:xfrm>
            <a:off x="425196" y="2185417"/>
            <a:ext cx="3134815" cy="3511409"/>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13" name="Text Placeholder 2"/>
          <p:cNvSpPr>
            <a:spLocks noGrp="1"/>
          </p:cNvSpPr>
          <p:nvPr>
            <p:ph type="body" idx="11"/>
          </p:nvPr>
        </p:nvSpPr>
        <p:spPr>
          <a:xfrm>
            <a:off x="3771900" y="2185417"/>
            <a:ext cx="3134815" cy="3511409"/>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5" name="Title 3"/>
          <p:cNvSpPr>
            <a:spLocks noGrp="1"/>
          </p:cNvSpPr>
          <p:nvPr>
            <p:ph type="title"/>
          </p:nvPr>
        </p:nvSpPr>
        <p:spPr>
          <a:xfrm>
            <a:off x="427101" y="1320800"/>
            <a:ext cx="7886700" cy="716084"/>
          </a:xfrm>
          <a:prstGeom prst="rect">
            <a:avLst/>
          </a:prstGeom>
        </p:spPr>
        <p:txBody>
          <a:bodyPr>
            <a:normAutofit/>
          </a:bodyPr>
          <a:lstStyle>
            <a:lvl1pPr>
              <a:lnSpc>
                <a:spcPct val="80000"/>
              </a:lnSpc>
              <a:defRPr sz="2700">
                <a:solidFill>
                  <a:srgbClr val="005BBB"/>
                </a:solidFill>
                <a:latin typeface="Georgia" charset="0"/>
                <a:ea typeface="Georgia" charset="0"/>
                <a:cs typeface="Georgia" charset="0"/>
              </a:defRPr>
            </a:lvl1pPr>
          </a:lstStyle>
          <a:p>
            <a:r>
              <a:rPr lang="en-US"/>
              <a:t>Click to edit Master title style</a:t>
            </a:r>
            <a:endParaRPr lang="en-US" dirty="0"/>
          </a:p>
        </p:txBody>
      </p:sp>
    </p:spTree>
    <p:extLst>
      <p:ext uri="{BB962C8B-B14F-4D97-AF65-F5344CB8AC3E}">
        <p14:creationId xmlns:p14="http://schemas.microsoft.com/office/powerpoint/2010/main" val="3942664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ulleted List">
    <p:spTree>
      <p:nvGrpSpPr>
        <p:cNvPr id="1" name=""/>
        <p:cNvGrpSpPr/>
        <p:nvPr/>
      </p:nvGrpSpPr>
      <p:grpSpPr>
        <a:xfrm>
          <a:off x="0" y="0"/>
          <a:ext cx="0" cy="0"/>
          <a:chOff x="0" y="0"/>
          <a:chExt cx="0" cy="0"/>
        </a:xfrm>
      </p:grpSpPr>
      <p:sp>
        <p:nvSpPr>
          <p:cNvPr id="5" name="Text Placeholder 2"/>
          <p:cNvSpPr>
            <a:spLocks noGrp="1"/>
          </p:cNvSpPr>
          <p:nvPr>
            <p:ph type="body" idx="10"/>
          </p:nvPr>
        </p:nvSpPr>
        <p:spPr>
          <a:xfrm>
            <a:off x="425196" y="2185417"/>
            <a:ext cx="6418318" cy="3732425"/>
          </a:xfrm>
          <a:prstGeom prst="rect">
            <a:avLst/>
          </a:prstGeom>
        </p:spPr>
        <p:txBody>
          <a:bodyPr lIns="182880" rIns="182880">
            <a:noAutofit/>
          </a:bodyPr>
          <a:lstStyle>
            <a:lvl1pPr marL="342900" marR="0" indent="-304800" algn="l" defTabSz="685800" rtl="0" eaLnBrk="1" fontAlgn="auto" latinLnBrk="0" hangingPunct="1">
              <a:lnSpc>
                <a:spcPts val="1950"/>
              </a:lnSpc>
              <a:spcBef>
                <a:spcPts val="750"/>
              </a:spcBef>
              <a:spcAft>
                <a:spcPts val="0"/>
              </a:spcAft>
              <a:buClr>
                <a:srgbClr val="005BBB"/>
              </a:buClr>
              <a:buSzPct val="109000"/>
              <a:buFont typeface="Arial" charset="0"/>
              <a:buChar char="•"/>
              <a:tabLst/>
              <a:defRPr sz="150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427101" y="1320800"/>
            <a:ext cx="7886700" cy="716084"/>
          </a:xfrm>
          <a:prstGeom prst="rect">
            <a:avLst/>
          </a:prstGeom>
        </p:spPr>
        <p:txBody>
          <a:bodyPr>
            <a:normAutofit/>
          </a:bodyPr>
          <a:lstStyle>
            <a:lvl1pPr>
              <a:lnSpc>
                <a:spcPct val="80000"/>
              </a:lnSpc>
              <a:defRPr sz="2700">
                <a:solidFill>
                  <a:srgbClr val="005BBB"/>
                </a:solidFill>
                <a:latin typeface="Georgia" charset="0"/>
                <a:ea typeface="Georgia" charset="0"/>
                <a:cs typeface="Georgia" charset="0"/>
              </a:defRPr>
            </a:lvl1pPr>
          </a:lstStyle>
          <a:p>
            <a:r>
              <a:rPr lang="en-US"/>
              <a:t>Click to edit Master title style</a:t>
            </a:r>
            <a:endParaRPr lang="en-US" dirty="0"/>
          </a:p>
        </p:txBody>
      </p:sp>
    </p:spTree>
    <p:extLst>
      <p:ext uri="{BB962C8B-B14F-4D97-AF65-F5344CB8AC3E}">
        <p14:creationId xmlns:p14="http://schemas.microsoft.com/office/powerpoint/2010/main" val="78281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 3 level Bullet List">
    <p:spTree>
      <p:nvGrpSpPr>
        <p:cNvPr id="1" name=""/>
        <p:cNvGrpSpPr/>
        <p:nvPr/>
      </p:nvGrpSpPr>
      <p:grpSpPr>
        <a:xfrm>
          <a:off x="0" y="0"/>
          <a:ext cx="0" cy="0"/>
          <a:chOff x="0" y="0"/>
          <a:chExt cx="0" cy="0"/>
        </a:xfrm>
      </p:grpSpPr>
      <p:sp>
        <p:nvSpPr>
          <p:cNvPr id="4" name="Title 3"/>
          <p:cNvSpPr>
            <a:spLocks noGrp="1"/>
          </p:cNvSpPr>
          <p:nvPr>
            <p:ph type="title"/>
          </p:nvPr>
        </p:nvSpPr>
        <p:spPr>
          <a:xfrm>
            <a:off x="427101" y="1320800"/>
            <a:ext cx="7886700" cy="716084"/>
          </a:xfrm>
          <a:prstGeom prst="rect">
            <a:avLst/>
          </a:prstGeom>
        </p:spPr>
        <p:txBody>
          <a:bodyPr>
            <a:normAutofit/>
          </a:bodyPr>
          <a:lstStyle>
            <a:lvl1pPr>
              <a:lnSpc>
                <a:spcPct val="80000"/>
              </a:lnSpc>
              <a:defRPr sz="2700">
                <a:solidFill>
                  <a:srgbClr val="005BBB"/>
                </a:solidFill>
                <a:latin typeface="Georgia" charset="0"/>
                <a:ea typeface="Georgia" charset="0"/>
                <a:cs typeface="Georgia" charset="0"/>
              </a:defRPr>
            </a:lvl1pPr>
          </a:lstStyle>
          <a:p>
            <a:r>
              <a:rPr lang="en-US"/>
              <a:t>Click to edit Master title style</a:t>
            </a:r>
            <a:endParaRPr lang="en-US" dirty="0"/>
          </a:p>
        </p:txBody>
      </p:sp>
      <p:sp>
        <p:nvSpPr>
          <p:cNvPr id="7" name="Content Placeholder 6"/>
          <p:cNvSpPr>
            <a:spLocks noGrp="1"/>
          </p:cNvSpPr>
          <p:nvPr>
            <p:ph sz="quarter" idx="10"/>
          </p:nvPr>
        </p:nvSpPr>
        <p:spPr>
          <a:xfrm>
            <a:off x="425197" y="2185416"/>
            <a:ext cx="7259240" cy="3848100"/>
          </a:xfrm>
          <a:prstGeom prst="rect">
            <a:avLst/>
          </a:prstGeom>
        </p:spPr>
        <p:txBody>
          <a:bodyPr/>
          <a:lstStyle>
            <a:lvl1pPr marL="0" indent="0">
              <a:lnSpc>
                <a:spcPts val="1725"/>
              </a:lnSpc>
              <a:buClr>
                <a:srgbClr val="005BBB"/>
              </a:buClr>
              <a:buFontTx/>
              <a:buNone/>
              <a:defRPr sz="1275" b="1">
                <a:solidFill>
                  <a:srgbClr val="005BBB"/>
                </a:solidFill>
                <a:latin typeface="Arial" charset="0"/>
                <a:ea typeface="Arial" charset="0"/>
                <a:cs typeface="Arial" charset="0"/>
              </a:defRPr>
            </a:lvl1pPr>
            <a:lvl2pPr marL="552450" indent="-209550">
              <a:lnSpc>
                <a:spcPts val="1725"/>
              </a:lnSpc>
              <a:buClr>
                <a:srgbClr val="005BBB"/>
              </a:buClr>
              <a:buFont typeface="Arial" charset="0"/>
              <a:buChar char="•"/>
              <a:tabLst/>
              <a:defRPr sz="1500">
                <a:solidFill>
                  <a:schemeClr val="tx1"/>
                </a:solidFill>
                <a:latin typeface="Arial" charset="0"/>
                <a:ea typeface="Arial" charset="0"/>
                <a:cs typeface="Arial" charset="0"/>
              </a:defRPr>
            </a:lvl2pPr>
            <a:lvl3pPr marL="857250" marR="0" indent="-171450" algn="l" defTabSz="685800" rtl="0" eaLnBrk="1" fontAlgn="auto" latinLnBrk="0" hangingPunct="1">
              <a:lnSpc>
                <a:spcPts val="1725"/>
              </a:lnSpc>
              <a:spcBef>
                <a:spcPts val="375"/>
              </a:spcBef>
              <a:spcAft>
                <a:spcPts val="0"/>
              </a:spcAft>
              <a:buClr>
                <a:srgbClr val="005BBB"/>
              </a:buClr>
              <a:buSzTx/>
              <a:buFont typeface="LucidaGrande" charset="0"/>
              <a:buChar char="-"/>
              <a:tabLst>
                <a:tab pos="857250" algn="l"/>
              </a:tabLst>
              <a:defRPr sz="1500">
                <a:solidFill>
                  <a:schemeClr val="tx1"/>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6208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3823924" y="873940"/>
            <a:ext cx="5320076" cy="5987235"/>
          </a:xfrm>
          <a:prstGeom prst="rect">
            <a:avLst/>
          </a:prstGeom>
          <a:solidFill>
            <a:schemeClr val="bg2">
              <a:lumMod val="75000"/>
            </a:schemeClr>
          </a:solidFill>
          <a:ln>
            <a:solidFill>
              <a:schemeClr val="bg1"/>
            </a:solidFill>
          </a:ln>
        </p:spPr>
        <p:txBody>
          <a:bodyPr rtlCol="0">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dirty="0"/>
          </a:p>
          <a:p>
            <a:pPr lvl="0"/>
            <a:r>
              <a:rPr lang="en-US" noProof="0" dirty="0"/>
              <a:t>Drag picture to placeholder or click icon to add</a:t>
            </a:r>
          </a:p>
        </p:txBody>
      </p:sp>
      <p:sp>
        <p:nvSpPr>
          <p:cNvPr id="6" name="Title 3"/>
          <p:cNvSpPr>
            <a:spLocks noGrp="1"/>
          </p:cNvSpPr>
          <p:nvPr>
            <p:ph type="title"/>
          </p:nvPr>
        </p:nvSpPr>
        <p:spPr>
          <a:xfrm>
            <a:off x="427101" y="1320800"/>
            <a:ext cx="3201490" cy="716084"/>
          </a:xfrm>
          <a:prstGeom prst="rect">
            <a:avLst/>
          </a:prstGeom>
        </p:spPr>
        <p:txBody>
          <a:bodyPr>
            <a:normAutofit/>
          </a:bodyPr>
          <a:lstStyle>
            <a:lvl1pPr>
              <a:lnSpc>
                <a:spcPct val="80000"/>
              </a:lnSpc>
              <a:defRPr sz="2700">
                <a:solidFill>
                  <a:srgbClr val="005BBB"/>
                </a:solidFill>
                <a:latin typeface="Georgia" charset="0"/>
                <a:ea typeface="Georgia" charset="0"/>
                <a:cs typeface="Georgia" charset="0"/>
              </a:defRPr>
            </a:lvl1pPr>
          </a:lstStyle>
          <a:p>
            <a:r>
              <a:rPr lang="en-US"/>
              <a:t>Click to edit Master title style</a:t>
            </a:r>
            <a:endParaRPr lang="en-US" dirty="0"/>
          </a:p>
        </p:txBody>
      </p:sp>
      <p:sp>
        <p:nvSpPr>
          <p:cNvPr id="8" name="Text Placeholder 2"/>
          <p:cNvSpPr>
            <a:spLocks noGrp="1"/>
          </p:cNvSpPr>
          <p:nvPr>
            <p:ph type="body" idx="1"/>
          </p:nvPr>
        </p:nvSpPr>
        <p:spPr>
          <a:xfrm>
            <a:off x="427102" y="2189263"/>
            <a:ext cx="3001899" cy="2768327"/>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5272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9709" y="0"/>
            <a:ext cx="4996873" cy="1143000"/>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CB6C650-4D55-4AE2-AFD1-C3EC896FBFAB}" type="datetimeFigureOut">
              <a:rPr lang="en-US" smtClean="0"/>
              <a:pPr/>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7D154-C495-4E9F-80D0-F4539B9BCD6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xt and 3 Photos">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3835974" y="873940"/>
            <a:ext cx="5308027" cy="3125458"/>
          </a:xfrm>
          <a:prstGeom prst="rect">
            <a:avLst/>
          </a:prstGeom>
          <a:solidFill>
            <a:schemeClr val="bg2">
              <a:lumMod val="75000"/>
            </a:schemeClr>
          </a:solidFill>
          <a:ln>
            <a:solidFill>
              <a:schemeClr val="bg1"/>
            </a:solidFill>
          </a:ln>
        </p:spPr>
        <p:txBody>
          <a:bodyPr rtlCol="0">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dirty="0"/>
          </a:p>
          <a:p>
            <a:pPr lvl="0"/>
            <a:r>
              <a:rPr lang="en-US" noProof="0" dirty="0"/>
              <a:t>Drag picture to placeholder or click icon to add</a:t>
            </a:r>
          </a:p>
        </p:txBody>
      </p:sp>
      <p:sp>
        <p:nvSpPr>
          <p:cNvPr id="6" name="Title 3"/>
          <p:cNvSpPr>
            <a:spLocks noGrp="1"/>
          </p:cNvSpPr>
          <p:nvPr>
            <p:ph type="title"/>
          </p:nvPr>
        </p:nvSpPr>
        <p:spPr>
          <a:xfrm>
            <a:off x="427101" y="1320800"/>
            <a:ext cx="3201490" cy="716084"/>
          </a:xfrm>
          <a:prstGeom prst="rect">
            <a:avLst/>
          </a:prstGeom>
        </p:spPr>
        <p:txBody>
          <a:bodyPr>
            <a:normAutofit/>
          </a:bodyPr>
          <a:lstStyle>
            <a:lvl1pPr>
              <a:lnSpc>
                <a:spcPct val="80000"/>
              </a:lnSpc>
              <a:defRPr sz="2700">
                <a:solidFill>
                  <a:srgbClr val="005BBB"/>
                </a:solidFill>
                <a:latin typeface="Georgia" charset="0"/>
                <a:ea typeface="Georgia" charset="0"/>
                <a:cs typeface="Georgia" charset="0"/>
              </a:defRPr>
            </a:lvl1pPr>
          </a:lstStyle>
          <a:p>
            <a:r>
              <a:rPr lang="en-US"/>
              <a:t>Click to edit Master title style</a:t>
            </a:r>
            <a:endParaRPr lang="en-US" dirty="0"/>
          </a:p>
        </p:txBody>
      </p:sp>
      <p:sp>
        <p:nvSpPr>
          <p:cNvPr id="7" name="Picture Placeholder 2"/>
          <p:cNvSpPr>
            <a:spLocks noGrp="1" noChangeAspect="1"/>
          </p:cNvSpPr>
          <p:nvPr>
            <p:ph type="pic" idx="14"/>
          </p:nvPr>
        </p:nvSpPr>
        <p:spPr>
          <a:xfrm>
            <a:off x="3835973" y="3998296"/>
            <a:ext cx="2701892" cy="2857500"/>
          </a:xfrm>
          <a:prstGeom prst="rect">
            <a:avLst/>
          </a:prstGeom>
          <a:solidFill>
            <a:schemeClr val="bg2">
              <a:lumMod val="75000"/>
            </a:schemeClr>
          </a:solidFill>
          <a:ln>
            <a:solidFill>
              <a:schemeClr val="bg1"/>
            </a:solidFill>
          </a:ln>
        </p:spPr>
        <p:txBody>
          <a:bodyPr rtlCol="0">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dirty="0"/>
          </a:p>
          <a:p>
            <a:pPr lvl="0"/>
            <a:r>
              <a:rPr lang="en-US" noProof="0" dirty="0"/>
              <a:t>Drag picture to placeholder or click icon to add</a:t>
            </a:r>
          </a:p>
        </p:txBody>
      </p:sp>
      <p:sp>
        <p:nvSpPr>
          <p:cNvPr id="9" name="Picture Placeholder 2"/>
          <p:cNvSpPr>
            <a:spLocks noGrp="1" noChangeAspect="1"/>
          </p:cNvSpPr>
          <p:nvPr>
            <p:ph type="pic" idx="15"/>
          </p:nvPr>
        </p:nvSpPr>
        <p:spPr>
          <a:xfrm>
            <a:off x="6525817" y="3998296"/>
            <a:ext cx="2618184" cy="2857500"/>
          </a:xfrm>
          <a:prstGeom prst="rect">
            <a:avLst/>
          </a:prstGeom>
          <a:solidFill>
            <a:schemeClr val="bg2">
              <a:lumMod val="75000"/>
            </a:schemeClr>
          </a:solidFill>
          <a:ln>
            <a:solidFill>
              <a:schemeClr val="bg1"/>
            </a:solidFill>
          </a:ln>
        </p:spPr>
        <p:txBody>
          <a:bodyPr rtlCol="0">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dirty="0"/>
          </a:p>
          <a:p>
            <a:pPr lvl="0"/>
            <a:r>
              <a:rPr lang="en-US" noProof="0" dirty="0"/>
              <a:t>Drag picture to placeholder or click icon to add</a:t>
            </a:r>
          </a:p>
        </p:txBody>
      </p:sp>
      <p:sp>
        <p:nvSpPr>
          <p:cNvPr id="10" name="Text Placeholder 2"/>
          <p:cNvSpPr>
            <a:spLocks noGrp="1"/>
          </p:cNvSpPr>
          <p:nvPr>
            <p:ph type="body" idx="1"/>
          </p:nvPr>
        </p:nvSpPr>
        <p:spPr>
          <a:xfrm>
            <a:off x="427102" y="2189263"/>
            <a:ext cx="3001899" cy="2768327"/>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57792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ull Width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0" y="883920"/>
            <a:ext cx="9144000" cy="5974080"/>
          </a:xfrm>
          <a:prstGeom prst="rect">
            <a:avLst/>
          </a:prstGeom>
          <a:solidFill>
            <a:schemeClr val="bg2">
              <a:lumMod val="75000"/>
            </a:schemeClr>
          </a:solidFill>
          <a:ln>
            <a:noFill/>
          </a:ln>
        </p:spPr>
        <p:txBody>
          <a:bodyPr rtlCol="0">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dirty="0"/>
          </a:p>
          <a:p>
            <a:pPr lvl="0"/>
            <a:r>
              <a:rPr lang="en-US" noProof="0" dirty="0"/>
              <a:t>Drag picture to placeholder or click icon to add</a:t>
            </a:r>
          </a:p>
        </p:txBody>
      </p:sp>
    </p:spTree>
    <p:extLst>
      <p:ext uri="{BB962C8B-B14F-4D97-AF65-F5344CB8AC3E}">
        <p14:creationId xmlns:p14="http://schemas.microsoft.com/office/powerpoint/2010/main" val="3712854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ext and Chart">
    <p:spTree>
      <p:nvGrpSpPr>
        <p:cNvPr id="1" name=""/>
        <p:cNvGrpSpPr/>
        <p:nvPr/>
      </p:nvGrpSpPr>
      <p:grpSpPr>
        <a:xfrm>
          <a:off x="0" y="0"/>
          <a:ext cx="0" cy="0"/>
          <a:chOff x="0" y="0"/>
          <a:chExt cx="0" cy="0"/>
        </a:xfrm>
      </p:grpSpPr>
      <p:sp>
        <p:nvSpPr>
          <p:cNvPr id="3" name="Chart Placeholder 2"/>
          <p:cNvSpPr>
            <a:spLocks noGrp="1"/>
          </p:cNvSpPr>
          <p:nvPr>
            <p:ph type="chart" sz="quarter" idx="16"/>
          </p:nvPr>
        </p:nvSpPr>
        <p:spPr>
          <a:xfrm>
            <a:off x="3824240" y="1320800"/>
            <a:ext cx="4791075" cy="4465639"/>
          </a:xfrm>
          <a:prstGeom prst="rect">
            <a:avLst/>
          </a:prstGeom>
          <a:solidFill>
            <a:schemeClr val="bg2">
              <a:lumMod val="75000"/>
            </a:schemeClr>
          </a:solidFill>
          <a:ln>
            <a:noFill/>
          </a:ln>
        </p:spPr>
        <p:style>
          <a:lnRef idx="1">
            <a:schemeClr val="accent3"/>
          </a:lnRef>
          <a:fillRef idx="2">
            <a:schemeClr val="accent3"/>
          </a:fillRef>
          <a:effectRef idx="1">
            <a:schemeClr val="accent3"/>
          </a:effectRef>
          <a:fontRef idx="none"/>
        </p:style>
        <p:txBody>
          <a:bodyPr rtlCol="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baseline="0">
                <a:solidFill>
                  <a:schemeClr val="bg1"/>
                </a:solidFill>
                <a:latin typeface="Arial" charset="0"/>
                <a:ea typeface="Arial" charset="0"/>
                <a:cs typeface="Arial" charset="0"/>
              </a:defRPr>
            </a:lvl1pPr>
          </a:lstStyle>
          <a:p>
            <a:pPr lvl="0"/>
            <a:endParaRPr lang="en-US" noProof="0" dirty="0"/>
          </a:p>
          <a:p>
            <a:pPr lvl="0"/>
            <a:r>
              <a:rPr lang="en-US" noProof="0" dirty="0"/>
              <a:t>Drag chart to placeholder or click icon to add chart</a:t>
            </a:r>
          </a:p>
          <a:p>
            <a:pPr lvl="0"/>
            <a:endParaRPr lang="en-US" noProof="0" dirty="0"/>
          </a:p>
        </p:txBody>
      </p:sp>
      <p:sp>
        <p:nvSpPr>
          <p:cNvPr id="8" name="Title 3"/>
          <p:cNvSpPr>
            <a:spLocks noGrp="1"/>
          </p:cNvSpPr>
          <p:nvPr>
            <p:ph type="title"/>
          </p:nvPr>
        </p:nvSpPr>
        <p:spPr>
          <a:xfrm>
            <a:off x="427101" y="1320800"/>
            <a:ext cx="3201490" cy="716084"/>
          </a:xfrm>
          <a:prstGeom prst="rect">
            <a:avLst/>
          </a:prstGeom>
        </p:spPr>
        <p:txBody>
          <a:bodyPr>
            <a:normAutofit/>
          </a:bodyPr>
          <a:lstStyle>
            <a:lvl1pPr>
              <a:lnSpc>
                <a:spcPct val="80000"/>
              </a:lnSpc>
              <a:defRPr sz="2700">
                <a:solidFill>
                  <a:srgbClr val="005BBB"/>
                </a:solidFill>
                <a:latin typeface="Georgia" charset="0"/>
                <a:ea typeface="Georgia" charset="0"/>
                <a:cs typeface="Georgia" charset="0"/>
              </a:defRPr>
            </a:lvl1pPr>
          </a:lstStyle>
          <a:p>
            <a:r>
              <a:rPr lang="en-US"/>
              <a:t>Click to edit Master title style</a:t>
            </a:r>
            <a:endParaRPr lang="en-US" dirty="0"/>
          </a:p>
        </p:txBody>
      </p:sp>
      <p:sp>
        <p:nvSpPr>
          <p:cNvPr id="9" name="Text Placeholder 2"/>
          <p:cNvSpPr>
            <a:spLocks noGrp="1"/>
          </p:cNvSpPr>
          <p:nvPr>
            <p:ph type="body" idx="1"/>
          </p:nvPr>
        </p:nvSpPr>
        <p:spPr>
          <a:xfrm>
            <a:off x="427102" y="2189263"/>
            <a:ext cx="3001899" cy="2768327"/>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59527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15" name="Title 1"/>
          <p:cNvSpPr>
            <a:spLocks noGrp="1"/>
          </p:cNvSpPr>
          <p:nvPr>
            <p:ph type="ctrTitle"/>
          </p:nvPr>
        </p:nvSpPr>
        <p:spPr>
          <a:xfrm>
            <a:off x="316982" y="1814276"/>
            <a:ext cx="8444575" cy="480053"/>
          </a:xfrm>
          <a:prstGeom prst="rect">
            <a:avLst/>
          </a:prstGeom>
        </p:spPr>
        <p:txBody>
          <a:bodyPr lIns="150876" tIns="75438" rIns="150876" bIns="75438" anchor="ctr"/>
          <a:lstStyle>
            <a:lvl1pPr algn="l">
              <a:defRPr sz="3272" b="1">
                <a:solidFill>
                  <a:srgbClr val="0055B8"/>
                </a:solidFill>
                <a:latin typeface="Arial"/>
                <a:cs typeface="Arial"/>
              </a:defRPr>
            </a:lvl1pPr>
          </a:lstStyle>
          <a:p>
            <a:r>
              <a:rPr lang="en-US"/>
              <a:t>Click to edit Master title style</a:t>
            </a:r>
            <a:endParaRPr lang="en-US" dirty="0"/>
          </a:p>
        </p:txBody>
      </p:sp>
      <p:sp>
        <p:nvSpPr>
          <p:cNvPr id="17" name="Subtitle 2"/>
          <p:cNvSpPr>
            <a:spLocks noGrp="1"/>
          </p:cNvSpPr>
          <p:nvPr>
            <p:ph type="subTitle" idx="1"/>
          </p:nvPr>
        </p:nvSpPr>
        <p:spPr>
          <a:xfrm>
            <a:off x="316982" y="2468895"/>
            <a:ext cx="8444575" cy="1752985"/>
          </a:xfrm>
          <a:prstGeom prst="rect">
            <a:avLst/>
          </a:prstGeom>
        </p:spPr>
        <p:txBody>
          <a:bodyPr lIns="150876" tIns="75438" rIns="150876" bIns="75438"/>
          <a:lstStyle>
            <a:lvl1pPr marL="0" indent="0" algn="l">
              <a:buNone/>
              <a:defRPr sz="2000">
                <a:solidFill>
                  <a:srgbClr val="666666"/>
                </a:solidFill>
                <a:latin typeface="Arial"/>
                <a:cs typeface="Arial"/>
              </a:defRPr>
            </a:lvl1pPr>
            <a:lvl2pPr marL="207811" indent="0" algn="ctr">
              <a:buNone/>
              <a:defRPr>
                <a:solidFill>
                  <a:schemeClr val="tx1">
                    <a:tint val="75000"/>
                  </a:schemeClr>
                </a:solidFill>
              </a:defRPr>
            </a:lvl2pPr>
            <a:lvl3pPr marL="415622" indent="0" algn="ctr">
              <a:buNone/>
              <a:defRPr>
                <a:solidFill>
                  <a:schemeClr val="tx1">
                    <a:tint val="75000"/>
                  </a:schemeClr>
                </a:solidFill>
              </a:defRPr>
            </a:lvl3pPr>
            <a:lvl4pPr marL="623433" indent="0" algn="ctr">
              <a:buNone/>
              <a:defRPr>
                <a:solidFill>
                  <a:schemeClr val="tx1">
                    <a:tint val="75000"/>
                  </a:schemeClr>
                </a:solidFill>
              </a:defRPr>
            </a:lvl4pPr>
            <a:lvl5pPr marL="831244" indent="0" algn="ctr">
              <a:buNone/>
              <a:defRPr>
                <a:solidFill>
                  <a:schemeClr val="tx1">
                    <a:tint val="75000"/>
                  </a:schemeClr>
                </a:solidFill>
              </a:defRPr>
            </a:lvl5pPr>
            <a:lvl6pPr marL="1039055" indent="0" algn="ctr">
              <a:buNone/>
              <a:defRPr>
                <a:solidFill>
                  <a:schemeClr val="tx1">
                    <a:tint val="75000"/>
                  </a:schemeClr>
                </a:solidFill>
              </a:defRPr>
            </a:lvl6pPr>
            <a:lvl7pPr marL="1246866" indent="0" algn="ctr">
              <a:buNone/>
              <a:defRPr>
                <a:solidFill>
                  <a:schemeClr val="tx1">
                    <a:tint val="75000"/>
                  </a:schemeClr>
                </a:solidFill>
              </a:defRPr>
            </a:lvl7pPr>
            <a:lvl8pPr marL="1454676" indent="0" algn="ctr">
              <a:buNone/>
              <a:defRPr>
                <a:solidFill>
                  <a:schemeClr val="tx1">
                    <a:tint val="75000"/>
                  </a:schemeClr>
                </a:solidFill>
              </a:defRPr>
            </a:lvl8pPr>
            <a:lvl9pPr marL="1662487" indent="0" algn="ctr">
              <a:buNone/>
              <a:defRPr>
                <a:solidFill>
                  <a:schemeClr val="tx1">
                    <a:tint val="75000"/>
                  </a:schemeClr>
                </a:solidFill>
              </a:defRPr>
            </a:lvl9pPr>
          </a:lstStyle>
          <a:p>
            <a:r>
              <a:rPr lang="en-US"/>
              <a:t>Click to edit Master subtitle style</a:t>
            </a:r>
            <a:endParaRPr lang="en-US" dirty="0"/>
          </a:p>
        </p:txBody>
      </p:sp>
      <p:sp>
        <p:nvSpPr>
          <p:cNvPr id="19" name="Text Placeholder 11"/>
          <p:cNvSpPr>
            <a:spLocks noGrp="1"/>
          </p:cNvSpPr>
          <p:nvPr>
            <p:ph type="body" sz="quarter" idx="13"/>
          </p:nvPr>
        </p:nvSpPr>
        <p:spPr>
          <a:xfrm>
            <a:off x="5389957" y="4846475"/>
            <a:ext cx="2651204" cy="1397000"/>
          </a:xfrm>
          <a:prstGeom prst="rect">
            <a:avLst/>
          </a:prstGeom>
        </p:spPr>
        <p:txBody>
          <a:bodyPr lIns="150876" tIns="75438" rIns="150876" bIns="75438"/>
          <a:lstStyle>
            <a:lvl1pPr marL="0" indent="0">
              <a:buFontTx/>
              <a:buNone/>
              <a:defRPr sz="1409">
                <a:solidFill>
                  <a:srgbClr val="EB6852"/>
                </a:solidFill>
                <a:latin typeface="Arial"/>
                <a:cs typeface="Arial"/>
              </a:defRPr>
            </a:lvl1pPr>
          </a:lstStyle>
          <a:p>
            <a:pPr lvl="0"/>
            <a:r>
              <a:rPr lang="en-US" dirty="0"/>
              <a:t>Click to edit Master text</a:t>
            </a:r>
          </a:p>
        </p:txBody>
      </p:sp>
      <p:sp>
        <p:nvSpPr>
          <p:cNvPr id="20" name="Text Placeholder 13"/>
          <p:cNvSpPr>
            <a:spLocks noGrp="1"/>
          </p:cNvSpPr>
          <p:nvPr>
            <p:ph type="body" sz="quarter" idx="14"/>
          </p:nvPr>
        </p:nvSpPr>
        <p:spPr>
          <a:xfrm>
            <a:off x="4959221" y="4846475"/>
            <a:ext cx="490649" cy="436276"/>
          </a:xfrm>
          <a:prstGeom prst="rect">
            <a:avLst/>
          </a:prstGeom>
        </p:spPr>
        <p:txBody>
          <a:bodyPr lIns="150876" tIns="75438" rIns="150876" bIns="75438"/>
          <a:lstStyle>
            <a:lvl1pPr marL="0" indent="0">
              <a:buFontTx/>
              <a:buNone/>
              <a:defRPr b="1">
                <a:solidFill>
                  <a:srgbClr val="EB6852"/>
                </a:solidFill>
                <a:latin typeface="Arial"/>
                <a:cs typeface="Arial"/>
              </a:defRPr>
            </a:lvl1pPr>
            <a:lvl2pPr marL="207811" indent="0">
              <a:buFontTx/>
              <a:buNone/>
              <a:defRPr/>
            </a:lvl2pPr>
            <a:lvl3pPr marL="415622" indent="0">
              <a:buFontTx/>
              <a:buNone/>
              <a:defRPr/>
            </a:lvl3pPr>
            <a:lvl4pPr marL="623433" indent="0">
              <a:buFontTx/>
              <a:buNone/>
              <a:defRPr/>
            </a:lvl4pPr>
            <a:lvl5pPr marL="831244" indent="0">
              <a:buFontTx/>
              <a:buNone/>
              <a:defRPr/>
            </a:lvl5pPr>
          </a:lstStyle>
          <a:p>
            <a:pPr lvl="0"/>
            <a:r>
              <a:rPr lang="en-US"/>
              <a:t>Click to edit Master text styles</a:t>
            </a:r>
          </a:p>
        </p:txBody>
      </p:sp>
      <p:sp>
        <p:nvSpPr>
          <p:cNvPr id="21" name="Text Placeholder 15"/>
          <p:cNvSpPr>
            <a:spLocks noGrp="1"/>
          </p:cNvSpPr>
          <p:nvPr>
            <p:ph type="body" sz="quarter" idx="15"/>
          </p:nvPr>
        </p:nvSpPr>
        <p:spPr>
          <a:xfrm>
            <a:off x="317554" y="6352962"/>
            <a:ext cx="981355" cy="392545"/>
          </a:xfrm>
          <a:prstGeom prst="rect">
            <a:avLst/>
          </a:prstGeom>
        </p:spPr>
        <p:txBody>
          <a:bodyPr lIns="150876" tIns="75438" rIns="150876" bIns="75438"/>
          <a:lstStyle>
            <a:lvl1pPr marL="0" indent="0">
              <a:buFontTx/>
              <a:buNone/>
              <a:defRPr sz="864" b="1">
                <a:solidFill>
                  <a:srgbClr val="666666"/>
                </a:solidFill>
                <a:latin typeface="Arial"/>
                <a:cs typeface="Arial"/>
              </a:defRPr>
            </a:lvl1pPr>
            <a:lvl2pPr marL="207811" indent="0">
              <a:buFontTx/>
              <a:buNone/>
              <a:defRPr/>
            </a:lvl2pPr>
            <a:lvl3pPr marL="415622" indent="0">
              <a:buFontTx/>
              <a:buNone/>
              <a:defRPr/>
            </a:lvl3pPr>
            <a:lvl4pPr marL="623433" indent="0">
              <a:buFontTx/>
              <a:buNone/>
              <a:defRPr/>
            </a:lvl4pPr>
            <a:lvl5pPr marL="831244" indent="0">
              <a:buFontTx/>
              <a:buNone/>
              <a:defRPr/>
            </a:lvl5pPr>
          </a:lstStyle>
          <a:p>
            <a:pPr lvl="0"/>
            <a:r>
              <a:rPr lang="en-US"/>
              <a:t>Click to edit Master text styles</a:t>
            </a:r>
          </a:p>
        </p:txBody>
      </p:sp>
      <p:sp>
        <p:nvSpPr>
          <p:cNvPr id="22" name="Text Placeholder 17"/>
          <p:cNvSpPr>
            <a:spLocks noGrp="1"/>
          </p:cNvSpPr>
          <p:nvPr>
            <p:ph type="body" sz="quarter" idx="16"/>
          </p:nvPr>
        </p:nvSpPr>
        <p:spPr>
          <a:xfrm>
            <a:off x="1271729" y="6349408"/>
            <a:ext cx="2586181" cy="523394"/>
          </a:xfrm>
          <a:prstGeom prst="rect">
            <a:avLst/>
          </a:prstGeom>
        </p:spPr>
        <p:txBody>
          <a:bodyPr lIns="150876" tIns="75438" rIns="150876" bIns="75438"/>
          <a:lstStyle>
            <a:lvl1pPr marL="0" indent="0">
              <a:buFontTx/>
              <a:buNone/>
              <a:defRPr sz="864" baseline="0">
                <a:solidFill>
                  <a:srgbClr val="666666"/>
                </a:solidFill>
                <a:latin typeface="Arial"/>
                <a:cs typeface="Arial"/>
              </a:defRPr>
            </a:lvl1pPr>
            <a:lvl2pPr marL="207811" indent="0">
              <a:buFontTx/>
              <a:buNone/>
              <a:defRPr/>
            </a:lvl2pPr>
            <a:lvl3pPr marL="415622" indent="0">
              <a:buFontTx/>
              <a:buNone/>
              <a:defRPr/>
            </a:lvl3pPr>
            <a:lvl4pPr marL="623433" indent="0">
              <a:buFontTx/>
              <a:buNone/>
              <a:defRPr/>
            </a:lvl4pPr>
            <a:lvl5pPr marL="831244" indent="0">
              <a:buFontTx/>
              <a:buNone/>
              <a:defRPr/>
            </a:lvl5pPr>
          </a:lstStyle>
          <a:p>
            <a:pPr lvl="0"/>
            <a:r>
              <a:rPr lang="en-US"/>
              <a:t>Click to edit Master text styles</a:t>
            </a:r>
          </a:p>
        </p:txBody>
      </p:sp>
    </p:spTree>
    <p:extLst>
      <p:ext uri="{BB962C8B-B14F-4D97-AF65-F5344CB8AC3E}">
        <p14:creationId xmlns:p14="http://schemas.microsoft.com/office/powerpoint/2010/main" val="1072270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6" name="Subtitle 2"/>
          <p:cNvSpPr>
            <a:spLocks noGrp="1"/>
          </p:cNvSpPr>
          <p:nvPr>
            <p:ph type="subTitle" idx="1"/>
          </p:nvPr>
        </p:nvSpPr>
        <p:spPr>
          <a:xfrm>
            <a:off x="316982" y="1596070"/>
            <a:ext cx="8444575" cy="3360373"/>
          </a:xfrm>
          <a:prstGeom prst="rect">
            <a:avLst/>
          </a:prstGeom>
        </p:spPr>
        <p:txBody>
          <a:bodyPr lIns="150876" tIns="75438" rIns="150876" bIns="75438"/>
          <a:lstStyle>
            <a:lvl1pPr marL="0" indent="0">
              <a:buNone/>
              <a:defRPr sz="2000">
                <a:solidFill>
                  <a:srgbClr val="666666"/>
                </a:solidFill>
                <a:latin typeface="Arial"/>
                <a:cs typeface="Arial"/>
              </a:defRPr>
            </a:lvl1pPr>
          </a:lstStyle>
          <a:p>
            <a:endParaRPr lang="en-US" dirty="0"/>
          </a:p>
        </p:txBody>
      </p:sp>
      <p:sp>
        <p:nvSpPr>
          <p:cNvPr id="7" name="Text Placeholder 5"/>
          <p:cNvSpPr>
            <a:spLocks noGrp="1"/>
          </p:cNvSpPr>
          <p:nvPr>
            <p:ph type="body" sz="quarter" idx="15"/>
          </p:nvPr>
        </p:nvSpPr>
        <p:spPr>
          <a:xfrm>
            <a:off x="317554" y="6352962"/>
            <a:ext cx="981355" cy="392545"/>
          </a:xfrm>
          <a:prstGeom prst="rect">
            <a:avLst/>
          </a:prstGeom>
        </p:spPr>
        <p:txBody>
          <a:bodyPr lIns="150876" tIns="75438" rIns="150876" bIns="75438"/>
          <a:lstStyle>
            <a:lvl1pPr marL="0" indent="0">
              <a:buNone/>
              <a:defRPr sz="864" b="1">
                <a:solidFill>
                  <a:srgbClr val="666666"/>
                </a:solidFill>
                <a:latin typeface="Arial"/>
                <a:cs typeface="Arial"/>
              </a:defRPr>
            </a:lvl1pPr>
          </a:lstStyle>
          <a:p>
            <a:endParaRPr lang="en-US" dirty="0"/>
          </a:p>
        </p:txBody>
      </p:sp>
      <p:sp>
        <p:nvSpPr>
          <p:cNvPr id="8" name="Text Placeholder 6"/>
          <p:cNvSpPr>
            <a:spLocks noGrp="1"/>
          </p:cNvSpPr>
          <p:nvPr>
            <p:ph type="body" sz="quarter" idx="16"/>
          </p:nvPr>
        </p:nvSpPr>
        <p:spPr>
          <a:xfrm>
            <a:off x="1271729" y="6349408"/>
            <a:ext cx="2586181" cy="523394"/>
          </a:xfrm>
          <a:prstGeom prst="rect">
            <a:avLst/>
          </a:prstGeom>
        </p:spPr>
        <p:txBody>
          <a:bodyPr lIns="150876" tIns="75438" rIns="150876" bIns="75438"/>
          <a:lstStyle>
            <a:lvl1pPr marL="0" indent="0">
              <a:buNone/>
              <a:defRPr sz="864">
                <a:solidFill>
                  <a:srgbClr val="666666"/>
                </a:solidFill>
                <a:latin typeface="Arial"/>
                <a:cs typeface="Arial"/>
              </a:defRPr>
            </a:lvl1pPr>
          </a:lstStyle>
          <a:p>
            <a:endParaRPr lang="en-US" dirty="0"/>
          </a:p>
        </p:txBody>
      </p:sp>
    </p:spTree>
    <p:extLst>
      <p:ext uri="{BB962C8B-B14F-4D97-AF65-F5344CB8AC3E}">
        <p14:creationId xmlns:p14="http://schemas.microsoft.com/office/powerpoint/2010/main" val="2310999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7010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2133600" cy="457200"/>
          </a:xfrm>
          <a:prstGeom prst="rect">
            <a:avLst/>
          </a:prstGeom>
        </p:spPr>
        <p:txBody>
          <a:bodyPr/>
          <a:lstStyle>
            <a:lvl1pPr>
              <a:defRPr/>
            </a:lvl1pPr>
          </a:lstStyle>
          <a:p>
            <a:pPr>
              <a:defRPr/>
            </a:pPr>
            <a:fld id="{4BE44543-3620-4F37-9E4D-FBD1C2539212}" type="slidenum">
              <a:rPr lang="en-US" altLang="en-US"/>
              <a:pPr>
                <a:defRPr/>
              </a:pPr>
              <a:t>‹#›</a:t>
            </a:fld>
            <a:endParaRPr lang="en-US" altLang="en-US"/>
          </a:p>
        </p:txBody>
      </p:sp>
    </p:spTree>
    <p:extLst>
      <p:ext uri="{BB962C8B-B14F-4D97-AF65-F5344CB8AC3E}">
        <p14:creationId xmlns:p14="http://schemas.microsoft.com/office/powerpoint/2010/main" val="3767177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2400" cy="1143000"/>
          </a:xfrm>
          <a:prstGeom prst="rect">
            <a:avLst/>
          </a:prstGeom>
        </p:spPr>
        <p:txBody>
          <a:bodyPr/>
          <a:lstStyle>
            <a:lvl1pPr>
              <a:defRPr b="0" i="0">
                <a:latin typeface="Georgia"/>
                <a:cs typeface="Georgia"/>
              </a:defRPr>
            </a:lvl1pPr>
          </a:lstStyle>
          <a:p>
            <a:r>
              <a:rPr lang="en-US" dirty="0"/>
              <a:t>Click to edit Master title style</a:t>
            </a:r>
          </a:p>
        </p:txBody>
      </p:sp>
      <p:sp>
        <p:nvSpPr>
          <p:cNvPr id="3" name="Content Placeholder 2"/>
          <p:cNvSpPr>
            <a:spLocks noGrp="1"/>
          </p:cNvSpPr>
          <p:nvPr>
            <p:ph sz="half" idx="1"/>
          </p:nvPr>
        </p:nvSpPr>
        <p:spPr>
          <a:xfrm>
            <a:off x="685800" y="2362200"/>
            <a:ext cx="3810000" cy="3505200"/>
          </a:xfrm>
          <a:prstGeom prst="rect">
            <a:avLst/>
          </a:prstGeom>
        </p:spPr>
        <p:txBody>
          <a:bodyPr/>
          <a:lstStyle>
            <a:lvl1pPr>
              <a:defRPr sz="2800" b="0" i="0">
                <a:latin typeface="Trebuchet MS"/>
                <a:cs typeface="Trebuchet MS"/>
              </a:defRPr>
            </a:lvl1pPr>
            <a:lvl2pPr>
              <a:buClr>
                <a:srgbClr val="ECD63F"/>
              </a:buClr>
              <a:buFont typeface="Arial"/>
              <a:buChar char="•"/>
              <a:defRPr sz="2400" b="0" i="0">
                <a:latin typeface="Trebuchet MS"/>
                <a:cs typeface="Trebuchet MS"/>
              </a:defRPr>
            </a:lvl2pPr>
            <a:lvl3pPr>
              <a:buClr>
                <a:srgbClr val="ECD63F"/>
              </a:buClr>
              <a:buFont typeface="Arial"/>
              <a:buChar char="•"/>
              <a:defRPr sz="2000" b="0" i="0">
                <a:latin typeface="Trebuchet MS"/>
                <a:cs typeface="Trebuchet MS"/>
              </a:defRPr>
            </a:lvl3pPr>
            <a:lvl4pPr>
              <a:buClr>
                <a:srgbClr val="ECD63F"/>
              </a:buClr>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362200"/>
            <a:ext cx="3810000" cy="3505200"/>
          </a:xfrm>
          <a:prstGeom prst="rect">
            <a:avLst/>
          </a:prstGeom>
        </p:spPr>
        <p:txBody>
          <a:bodyPr/>
          <a:lstStyle>
            <a:lvl1pPr>
              <a:defRPr sz="2800" b="0" i="0">
                <a:latin typeface="Trebuchet MS"/>
                <a:cs typeface="Trebuchet MS"/>
              </a:defRPr>
            </a:lvl1pPr>
            <a:lvl2pPr>
              <a:buClr>
                <a:srgbClr val="ECD63F"/>
              </a:buClr>
              <a:buFont typeface="Arial"/>
              <a:buChar char="•"/>
              <a:defRPr sz="2400" b="0" i="0">
                <a:latin typeface="Trebuchet MS"/>
                <a:cs typeface="Trebuchet MS"/>
              </a:defRPr>
            </a:lvl2pPr>
            <a:lvl3pPr>
              <a:buClr>
                <a:srgbClr val="ECD63F"/>
              </a:buClr>
              <a:buFont typeface="Arial"/>
              <a:buChar char="•"/>
              <a:defRPr sz="2000" b="0" i="0">
                <a:latin typeface="Trebuchet MS"/>
                <a:cs typeface="Trebuchet MS"/>
              </a:defRPr>
            </a:lvl3pPr>
            <a:lvl4pPr>
              <a:buClr>
                <a:srgbClr val="ECD63F"/>
              </a:buClr>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6712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cxnSp>
        <p:nvCxnSpPr>
          <p:cNvPr id="4" name="Straight Connector 11"/>
          <p:cNvCxnSpPr>
            <a:cxnSpLocks noChangeShapeType="1"/>
          </p:cNvCxnSpPr>
          <p:nvPr userDrawn="1"/>
        </p:nvCxnSpPr>
        <p:spPr bwMode="auto">
          <a:xfrm>
            <a:off x="838200" y="2362200"/>
            <a:ext cx="7620000" cy="1588"/>
          </a:xfrm>
          <a:prstGeom prst="line">
            <a:avLst/>
          </a:prstGeom>
          <a:noFill/>
          <a:ln w="9525">
            <a:solidFill>
              <a:schemeClr val="bg1"/>
            </a:solidFill>
            <a:prstDash val="dot"/>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722313" y="2338387"/>
            <a:ext cx="7772400" cy="1362075"/>
          </a:xfrm>
          <a:prstGeom prst="rect">
            <a:avLst/>
          </a:prstGeom>
        </p:spPr>
        <p:txBody>
          <a:bodyPr anchor="t"/>
          <a:lstStyle>
            <a:lvl1pPr algn="l">
              <a:defRPr sz="4000" b="0" i="0" cap="all">
                <a:latin typeface="Georgia"/>
                <a:cs typeface="Georgia"/>
              </a:defRPr>
            </a:lvl1pPr>
          </a:lstStyle>
          <a:p>
            <a:r>
              <a:rPr lang="en-US" dirty="0"/>
              <a:t>Click to edit Master</a:t>
            </a:r>
          </a:p>
        </p:txBody>
      </p:sp>
      <p:sp>
        <p:nvSpPr>
          <p:cNvPr id="3" name="Text Placeholder 2"/>
          <p:cNvSpPr>
            <a:spLocks noGrp="1"/>
          </p:cNvSpPr>
          <p:nvPr>
            <p:ph type="body" idx="1"/>
          </p:nvPr>
        </p:nvSpPr>
        <p:spPr>
          <a:xfrm>
            <a:off x="722313" y="838200"/>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468375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0"/>
            <a:ext cx="7772400" cy="1143000"/>
          </a:xfrm>
          <a:prstGeom prst="rect">
            <a:avLst/>
          </a:prstGeom>
        </p:spPr>
        <p:txBody>
          <a:bodyPr/>
          <a:lstStyle>
            <a:lvl1pPr>
              <a:defRPr b="0" i="0">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685800" y="2514600"/>
            <a:ext cx="7772400" cy="3429000"/>
          </a:xfrm>
          <a:prstGeom prst="rect">
            <a:avLst/>
          </a:prstGeom>
        </p:spPr>
        <p:txBody>
          <a:bodyPr/>
          <a:lstStyle>
            <a:lvl1pPr>
              <a:defRPr b="0" i="0">
                <a:latin typeface="Trebuchet MS"/>
                <a:cs typeface="Trebuchet MS"/>
              </a:defRPr>
            </a:lvl1pPr>
            <a:lvl2pPr>
              <a:buClr>
                <a:srgbClr val="ECD63F"/>
              </a:buClr>
              <a:defRPr b="0" i="0">
                <a:latin typeface="Trebuchet MS"/>
                <a:cs typeface="Trebuchet MS"/>
              </a:defRPr>
            </a:lvl2pPr>
            <a:lvl3pPr>
              <a:buClr>
                <a:srgbClr val="ECD63F"/>
              </a:buClr>
              <a:defRPr b="0" i="0">
                <a:latin typeface="Trebuchet MS"/>
                <a:cs typeface="Trebuchet MS"/>
              </a:defRPr>
            </a:lvl3pPr>
            <a:lvl4pPr>
              <a:buClr>
                <a:srgbClr val="ECD63F"/>
              </a:buClr>
              <a:defRPr b="0" i="0">
                <a:latin typeface="Trebuchet MS"/>
                <a:cs typeface="Trebuchet MS"/>
              </a:defRPr>
            </a:lvl4pPr>
            <a:lvl5pPr>
              <a:defRPr b="0" i="1">
                <a:latin typeface="Trebuchet MS"/>
                <a:cs typeface="Trebuchet M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7002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xfrm>
            <a:off x="457200" y="6248400"/>
            <a:ext cx="2133600" cy="457200"/>
          </a:xfrm>
          <a:prstGeom prst="rect">
            <a:avLst/>
          </a:prstGeom>
        </p:spPr>
        <p:txBody>
          <a:bodyPr/>
          <a:lstStyle>
            <a:lvl1pPr>
              <a:defRPr/>
            </a:lvl1pPr>
          </a:lstStyle>
          <a:p>
            <a:pPr>
              <a:defRPr/>
            </a:pPr>
            <a:endParaRPr lang="en-US"/>
          </a:p>
        </p:txBody>
      </p:sp>
      <p:sp>
        <p:nvSpPr>
          <p:cNvPr id="4" name="Rectangle 8"/>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9"/>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a:defRPr/>
            </a:pPr>
            <a:fld id="{F2E50B0E-4264-4DDB-940F-B12C8EE5D9EB}" type="slidenum">
              <a:rPr lang="en-US" altLang="en-US"/>
              <a:pPr>
                <a:defRPr/>
              </a:pPr>
              <a:t>‹#›</a:t>
            </a:fld>
            <a:endParaRPr lang="en-US" altLang="en-US"/>
          </a:p>
        </p:txBody>
      </p:sp>
    </p:spTree>
    <p:extLst>
      <p:ext uri="{BB962C8B-B14F-4D97-AF65-F5344CB8AC3E}">
        <p14:creationId xmlns:p14="http://schemas.microsoft.com/office/powerpoint/2010/main" val="2748370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22764" y="200750"/>
            <a:ext cx="5024581" cy="1143000"/>
          </a:xfrm>
        </p:spPr>
        <p:txBody>
          <a:bodyPr>
            <a:noAutofit/>
          </a:bodyPr>
          <a:lstStyle>
            <a:lvl1pPr>
              <a:defRPr sz="360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CB6C650-4D55-4AE2-AFD1-C3EC896FBFAB}" type="datetimeFigureOut">
              <a:rPr lang="en-US" smtClean="0"/>
              <a:pPr/>
              <a:t>8/28/2019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F7D154-C495-4E9F-80D0-F4539B9BCD6A}" type="slidenum">
              <a:rPr lang="en-US" smtClean="0"/>
              <a:pPr/>
              <a:t>‹#›</a:t>
            </a:fld>
            <a:endParaRPr lang="en-US"/>
          </a:p>
        </p:txBody>
      </p:sp>
      <p:sp>
        <p:nvSpPr>
          <p:cNvPr id="8" name="Rectangle 7"/>
          <p:cNvSpPr/>
          <p:nvPr userDrawn="1"/>
        </p:nvSpPr>
        <p:spPr>
          <a:xfrm>
            <a:off x="6687126" y="4932218"/>
            <a:ext cx="2456873" cy="1925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45794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14350" y="2202080"/>
            <a:ext cx="2592324" cy="617320"/>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514349" y="2904565"/>
            <a:ext cx="2592324" cy="331413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276600" y="2201333"/>
            <a:ext cx="2592324" cy="62653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275144" y="2904067"/>
            <a:ext cx="2592324" cy="331461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6038850" y="2192866"/>
            <a:ext cx="2592324" cy="62653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6038851" y="2904565"/>
            <a:ext cx="2592324" cy="331413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184C12B5-055A-4723-9A8B-F41D64005567}" type="datetimeFigureOut">
              <a:rPr lang="en-US" smtClean="0"/>
              <a:t>8/28/2019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A411F2-03DD-4424-A553-181A81D369B1}" type="slidenum">
              <a:rPr lang="en-US" smtClean="0"/>
              <a:t>‹#›</a:t>
            </a:fld>
            <a:endParaRPr lang="en-US"/>
          </a:p>
        </p:txBody>
      </p:sp>
    </p:spTree>
    <p:extLst>
      <p:ext uri="{BB962C8B-B14F-4D97-AF65-F5344CB8AC3E}">
        <p14:creationId xmlns:p14="http://schemas.microsoft.com/office/powerpoint/2010/main" val="1999071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3086100" cy="1600200"/>
          </a:xfrm>
        </p:spPr>
        <p:txBody>
          <a:bodyPr anchor="b"/>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3746686" y="746760"/>
            <a:ext cx="4882964"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3124200"/>
            <a:ext cx="3086100" cy="309448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84C12B5-055A-4723-9A8B-F41D64005567}" type="datetimeFigureOut">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A411F2-03DD-4424-A553-181A81D369B1}" type="slidenum">
              <a:rPr lang="en-US" smtClean="0"/>
              <a:t>‹#›</a:t>
            </a:fld>
            <a:endParaRPr lang="en-US"/>
          </a:p>
        </p:txBody>
      </p:sp>
    </p:spTree>
    <p:extLst>
      <p:ext uri="{BB962C8B-B14F-4D97-AF65-F5344CB8AC3E}">
        <p14:creationId xmlns:p14="http://schemas.microsoft.com/office/powerpoint/2010/main" val="28549993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45795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5807" y="2183802"/>
            <a:ext cx="3809993" cy="823912"/>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4351" y="3132667"/>
            <a:ext cx="3983831"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2183802"/>
            <a:ext cx="3829050" cy="823912"/>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3132667"/>
            <a:ext cx="40005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4C12B5-055A-4723-9A8B-F41D64005567}" type="datetimeFigureOut">
              <a:rPr lang="en-US" smtClean="0"/>
              <a:t>8/28/2019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A411F2-03DD-4424-A553-181A81D369B1}" type="slidenum">
              <a:rPr lang="en-US" smtClean="0"/>
              <a:t>‹#›</a:t>
            </a:fld>
            <a:endParaRPr lang="en-US"/>
          </a:p>
        </p:txBody>
      </p:sp>
    </p:spTree>
    <p:extLst>
      <p:ext uri="{BB962C8B-B14F-4D97-AF65-F5344CB8AC3E}">
        <p14:creationId xmlns:p14="http://schemas.microsoft.com/office/powerpoint/2010/main" val="1452543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99855" y="204354"/>
            <a:ext cx="4701309" cy="1362075"/>
          </a:xfrm>
        </p:spPr>
        <p:txBody>
          <a:bodyPr anchor="t">
            <a:noAutofit/>
          </a:bodyPr>
          <a:lstStyle>
            <a:lvl1pPr algn="l">
              <a:defRPr sz="3600"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79331" y="6188363"/>
            <a:ext cx="7772400" cy="49068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B6C650-4D55-4AE2-AFD1-C3EC896FBFAB}" type="datetimeFigureOut">
              <a:rPr lang="en-US" smtClean="0"/>
              <a:pPr/>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7D154-C495-4E9F-80D0-F4539B9BCD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B6C650-4D55-4AE2-AFD1-C3EC896FBFAB}" type="datetimeFigureOut">
              <a:rPr lang="en-US" smtClean="0"/>
              <a:pPr/>
              <a:t>8/28/2019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F7D154-C495-4E9F-80D0-F4539B9BCD6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B6C650-4D55-4AE2-AFD1-C3EC896FBFAB}" type="datetimeFigureOut">
              <a:rPr lang="en-US" smtClean="0"/>
              <a:pPr/>
              <a:t>8/28/2019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F7D154-C495-4E9F-80D0-F4539B9BCD6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B6C650-4D55-4AE2-AFD1-C3EC896FBFAB}" type="datetimeFigureOut">
              <a:rPr lang="en-US" smtClean="0"/>
              <a:pPr/>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7D154-C495-4E9F-80D0-F4539B9BCD6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6687126" y="4932218"/>
            <a:ext cx="2456873" cy="1925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76067" y="0"/>
            <a:ext cx="4934333" cy="1166647"/>
          </a:xfrm>
        </p:spPr>
        <p:txBody>
          <a:bodyPr anchor="b">
            <a:noAutofit/>
          </a:bodyPr>
          <a:lstStyle>
            <a:lvl1pPr algn="l">
              <a:defRPr sz="3600" b="1">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1676674" y="1252538"/>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676674" y="5815807"/>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4.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3.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fld id="{3CB6C650-4D55-4AE2-AFD1-C3EC896FBFAB}" type="datetimeFigureOut">
              <a:rPr lang="en-US" smtClean="0"/>
              <a:pPr/>
              <a:t>8/28/2019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fld id="{76F7D154-C495-4E9F-80D0-F4539B9BCD6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01479" y="0"/>
            <a:ext cx="877204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743131" lvl="6" algn="ctr" defTabSz="914377">
              <a:defRPr/>
            </a:pPr>
            <a:r>
              <a:rPr lang="en-US" dirty="0">
                <a:solidFill>
                  <a:srgbClr val="FFFFFF"/>
                </a:solidFill>
              </a:rPr>
              <a:t>‘-</a:t>
            </a:r>
          </a:p>
        </p:txBody>
      </p:sp>
      <p:sp>
        <p:nvSpPr>
          <p:cNvPr id="8" name="Title 1"/>
          <p:cNvSpPr txBox="1">
            <a:spLocks/>
          </p:cNvSpPr>
          <p:nvPr/>
        </p:nvSpPr>
        <p:spPr>
          <a:xfrm>
            <a:off x="1535113" y="1023938"/>
            <a:ext cx="6418262" cy="1403350"/>
          </a:xfrm>
          <a:prstGeom prst="rect">
            <a:avLst/>
          </a:prstGeom>
        </p:spPr>
        <p:txBody>
          <a:bodyPr>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pPr fontAlgn="auto">
              <a:spcAft>
                <a:spcPts val="0"/>
              </a:spcAft>
              <a:defRPr/>
            </a:pPr>
            <a:endParaRPr lang="en-US" dirty="0">
              <a:solidFill>
                <a:srgbClr val="666666"/>
              </a:solidFill>
              <a:latin typeface="Georgia" charset="0"/>
              <a:ea typeface="Georgia" charset="0"/>
              <a:cs typeface="Georgia" charset="0"/>
            </a:endParaRPr>
          </a:p>
        </p:txBody>
      </p:sp>
      <p:sp>
        <p:nvSpPr>
          <p:cNvPr id="9" name="Text Placeholder 2"/>
          <p:cNvSpPr txBox="1">
            <a:spLocks/>
          </p:cNvSpPr>
          <p:nvPr/>
        </p:nvSpPr>
        <p:spPr>
          <a:xfrm>
            <a:off x="1535113" y="2555875"/>
            <a:ext cx="6418262" cy="3078163"/>
          </a:xfrm>
          <a:prstGeom prst="rect">
            <a:avLst/>
          </a:prstGeom>
        </p:spPr>
        <p:txBody>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fontAlgn="auto">
              <a:spcAft>
                <a:spcPts val="0"/>
              </a:spcAft>
              <a:defRPr/>
            </a:pPr>
            <a:endParaRPr lang="en-US" dirty="0">
              <a:latin typeface="Arial" charset="0"/>
              <a:ea typeface="Arial" charset="0"/>
              <a:cs typeface="Arial" charset="0"/>
            </a:endParaRPr>
          </a:p>
        </p:txBody>
      </p:sp>
      <p:pic>
        <p:nvPicPr>
          <p:cNvPr id="1029" name="Picture 13"/>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11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 Placeholder 11"/>
          <p:cNvSpPr>
            <a:spLocks noGrp="1"/>
          </p:cNvSpPr>
          <p:nvPr>
            <p:ph type="body" idx="1"/>
          </p:nvPr>
        </p:nvSpPr>
        <p:spPr bwMode="auto">
          <a:xfrm>
            <a:off x="425450" y="2319338"/>
            <a:ext cx="788670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31" name="Title Placeholder 12"/>
          <p:cNvSpPr>
            <a:spLocks noGrp="1"/>
          </p:cNvSpPr>
          <p:nvPr>
            <p:ph type="title"/>
          </p:nvPr>
        </p:nvSpPr>
        <p:spPr bwMode="auto">
          <a:xfrm>
            <a:off x="425450" y="1316038"/>
            <a:ext cx="78867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1" name="Slide Number Placeholder 6"/>
          <p:cNvSpPr txBox="1">
            <a:spLocks/>
          </p:cNvSpPr>
          <p:nvPr/>
        </p:nvSpPr>
        <p:spPr>
          <a:xfrm>
            <a:off x="8285163" y="6221413"/>
            <a:ext cx="542925" cy="534987"/>
          </a:xfrm>
          <a:prstGeom prst="rect">
            <a:avLst/>
          </a:prstGeom>
        </p:spPr>
        <p:txBody>
          <a:bodyPr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auto">
              <a:spcBef>
                <a:spcPts val="0"/>
              </a:spcBef>
              <a:spcAft>
                <a:spcPts val="0"/>
              </a:spcAft>
              <a:defRPr/>
            </a:pPr>
            <a:fld id="{E9AEA787-7A59-44FB-BB92-E16F78C441ED}" type="slidenum">
              <a:rPr lang="en-US" sz="1200" smtClean="0">
                <a:solidFill>
                  <a:srgbClr val="666666"/>
                </a:solidFill>
                <a:latin typeface="Arial" charset="0"/>
                <a:ea typeface="Arial" charset="0"/>
                <a:cs typeface="Arial" charset="0"/>
              </a:rPr>
              <a:pPr fontAlgn="auto">
                <a:spcBef>
                  <a:spcPts val="0"/>
                </a:spcBef>
                <a:spcAft>
                  <a:spcPts val="0"/>
                </a:spcAft>
                <a:defRPr/>
              </a:pPr>
              <a:t>‹#›</a:t>
            </a:fld>
            <a:endParaRPr lang="en-US" sz="1200" dirty="0">
              <a:solidFill>
                <a:srgbClr val="666666"/>
              </a:solidFill>
              <a:latin typeface="Arial" charset="0"/>
              <a:ea typeface="Arial" charset="0"/>
              <a:cs typeface="Arial" charset="0"/>
            </a:endParaRPr>
          </a:p>
        </p:txBody>
      </p:sp>
      <p:pic>
        <p:nvPicPr>
          <p:cNvPr id="1033" name="Picture 9"/>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257175" y="55563"/>
            <a:ext cx="58388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189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685800" rtl="0" eaLnBrk="0" fontAlgn="base" hangingPunct="0">
        <a:lnSpc>
          <a:spcPct val="90000"/>
        </a:lnSpc>
        <a:spcBef>
          <a:spcPct val="0"/>
        </a:spcBef>
        <a:spcAft>
          <a:spcPct val="0"/>
        </a:spcAft>
        <a:defRPr sz="2700" kern="1200">
          <a:solidFill>
            <a:schemeClr val="tx2"/>
          </a:solidFill>
          <a:latin typeface="Georgia" charset="0"/>
          <a:ea typeface="Georgia" charset="0"/>
          <a:cs typeface="Georgia" charset="0"/>
        </a:defRPr>
      </a:lvl1pPr>
      <a:lvl2pPr algn="l" defTabSz="685800" rtl="0" eaLnBrk="0" fontAlgn="base" hangingPunct="0">
        <a:lnSpc>
          <a:spcPct val="90000"/>
        </a:lnSpc>
        <a:spcBef>
          <a:spcPct val="0"/>
        </a:spcBef>
        <a:spcAft>
          <a:spcPct val="0"/>
        </a:spcAft>
        <a:defRPr sz="2700">
          <a:solidFill>
            <a:schemeClr val="tx2"/>
          </a:solidFill>
          <a:latin typeface="Georgia" panose="02040502050405020303" pitchFamily="18" charset="0"/>
          <a:ea typeface="Georgia" panose="02040502050405020303" pitchFamily="18" charset="0"/>
          <a:cs typeface="Georgia" panose="02040502050405020303" pitchFamily="18" charset="0"/>
        </a:defRPr>
      </a:lvl2pPr>
      <a:lvl3pPr algn="l" defTabSz="685800" rtl="0" eaLnBrk="0" fontAlgn="base" hangingPunct="0">
        <a:lnSpc>
          <a:spcPct val="90000"/>
        </a:lnSpc>
        <a:spcBef>
          <a:spcPct val="0"/>
        </a:spcBef>
        <a:spcAft>
          <a:spcPct val="0"/>
        </a:spcAft>
        <a:defRPr sz="2700">
          <a:solidFill>
            <a:schemeClr val="tx2"/>
          </a:solidFill>
          <a:latin typeface="Georgia" panose="02040502050405020303" pitchFamily="18" charset="0"/>
          <a:ea typeface="Georgia" panose="02040502050405020303" pitchFamily="18" charset="0"/>
          <a:cs typeface="Georgia" panose="02040502050405020303" pitchFamily="18" charset="0"/>
        </a:defRPr>
      </a:lvl3pPr>
      <a:lvl4pPr algn="l" defTabSz="685800" rtl="0" eaLnBrk="0" fontAlgn="base" hangingPunct="0">
        <a:lnSpc>
          <a:spcPct val="90000"/>
        </a:lnSpc>
        <a:spcBef>
          <a:spcPct val="0"/>
        </a:spcBef>
        <a:spcAft>
          <a:spcPct val="0"/>
        </a:spcAft>
        <a:defRPr sz="2700">
          <a:solidFill>
            <a:schemeClr val="tx2"/>
          </a:solidFill>
          <a:latin typeface="Georgia" panose="02040502050405020303" pitchFamily="18" charset="0"/>
          <a:ea typeface="Georgia" panose="02040502050405020303" pitchFamily="18" charset="0"/>
          <a:cs typeface="Georgia" panose="02040502050405020303" pitchFamily="18" charset="0"/>
        </a:defRPr>
      </a:lvl4pPr>
      <a:lvl5pPr algn="l" defTabSz="685800" rtl="0" eaLnBrk="0" fontAlgn="base" hangingPunct="0">
        <a:lnSpc>
          <a:spcPct val="90000"/>
        </a:lnSpc>
        <a:spcBef>
          <a:spcPct val="0"/>
        </a:spcBef>
        <a:spcAft>
          <a:spcPct val="0"/>
        </a:spcAft>
        <a:defRPr sz="2700">
          <a:solidFill>
            <a:schemeClr val="tx2"/>
          </a:solidFill>
          <a:latin typeface="Georgia" panose="02040502050405020303" pitchFamily="18" charset="0"/>
          <a:ea typeface="Georgia" panose="02040502050405020303" pitchFamily="18" charset="0"/>
          <a:cs typeface="Georgia" panose="02040502050405020303" pitchFamily="18" charset="0"/>
        </a:defRPr>
      </a:lvl5pPr>
      <a:lvl6pPr marL="457200" algn="l" defTabSz="685800" rtl="0" fontAlgn="base">
        <a:lnSpc>
          <a:spcPct val="90000"/>
        </a:lnSpc>
        <a:spcBef>
          <a:spcPct val="0"/>
        </a:spcBef>
        <a:spcAft>
          <a:spcPct val="0"/>
        </a:spcAft>
        <a:defRPr sz="2700">
          <a:solidFill>
            <a:schemeClr val="tx2"/>
          </a:solidFill>
          <a:latin typeface="Georgia" panose="02040502050405020303" pitchFamily="18" charset="0"/>
          <a:ea typeface="Georgia" panose="02040502050405020303" pitchFamily="18" charset="0"/>
          <a:cs typeface="Georgia" panose="02040502050405020303" pitchFamily="18" charset="0"/>
        </a:defRPr>
      </a:lvl6pPr>
      <a:lvl7pPr marL="914400" algn="l" defTabSz="685800" rtl="0" fontAlgn="base">
        <a:lnSpc>
          <a:spcPct val="90000"/>
        </a:lnSpc>
        <a:spcBef>
          <a:spcPct val="0"/>
        </a:spcBef>
        <a:spcAft>
          <a:spcPct val="0"/>
        </a:spcAft>
        <a:defRPr sz="2700">
          <a:solidFill>
            <a:schemeClr val="tx2"/>
          </a:solidFill>
          <a:latin typeface="Georgia" panose="02040502050405020303" pitchFamily="18" charset="0"/>
          <a:ea typeface="Georgia" panose="02040502050405020303" pitchFamily="18" charset="0"/>
          <a:cs typeface="Georgia" panose="02040502050405020303" pitchFamily="18" charset="0"/>
        </a:defRPr>
      </a:lvl7pPr>
      <a:lvl8pPr marL="1371600" algn="l" defTabSz="685800" rtl="0" fontAlgn="base">
        <a:lnSpc>
          <a:spcPct val="90000"/>
        </a:lnSpc>
        <a:spcBef>
          <a:spcPct val="0"/>
        </a:spcBef>
        <a:spcAft>
          <a:spcPct val="0"/>
        </a:spcAft>
        <a:defRPr sz="2700">
          <a:solidFill>
            <a:schemeClr val="tx2"/>
          </a:solidFill>
          <a:latin typeface="Georgia" panose="02040502050405020303" pitchFamily="18" charset="0"/>
          <a:ea typeface="Georgia" panose="02040502050405020303" pitchFamily="18" charset="0"/>
          <a:cs typeface="Georgia" panose="02040502050405020303" pitchFamily="18" charset="0"/>
        </a:defRPr>
      </a:lvl8pPr>
      <a:lvl9pPr marL="1828800" algn="l" defTabSz="685800" rtl="0" fontAlgn="base">
        <a:lnSpc>
          <a:spcPct val="90000"/>
        </a:lnSpc>
        <a:spcBef>
          <a:spcPct val="0"/>
        </a:spcBef>
        <a:spcAft>
          <a:spcPct val="0"/>
        </a:spcAft>
        <a:defRPr sz="2700">
          <a:solidFill>
            <a:schemeClr val="tx2"/>
          </a:solidFill>
          <a:latin typeface="Georgia" panose="02040502050405020303" pitchFamily="18" charset="0"/>
          <a:ea typeface="Georgia" panose="02040502050405020303" pitchFamily="18" charset="0"/>
          <a:cs typeface="Georgia" panose="02040502050405020303" pitchFamily="18" charset="0"/>
        </a:defRPr>
      </a:lvl9pPr>
    </p:titleStyle>
    <p:bodyStyle>
      <a:lvl1pPr marL="171450" indent="-171450" algn="l" defTabSz="685800" rtl="0" eaLnBrk="0" fontAlgn="base" hangingPunct="0">
        <a:lnSpc>
          <a:spcPct val="90000"/>
        </a:lnSpc>
        <a:spcBef>
          <a:spcPts val="750"/>
        </a:spcBef>
        <a:spcAft>
          <a:spcPct val="0"/>
        </a:spcAft>
        <a:buClr>
          <a:srgbClr val="005BBB"/>
        </a:buClr>
        <a:buFont typeface="Arial" panose="020B0604020202020204" pitchFamily="34" charset="0"/>
        <a:buChar char="•"/>
        <a:defRPr sz="1500" kern="1200">
          <a:solidFill>
            <a:schemeClr val="tx1"/>
          </a:solidFill>
          <a:latin typeface="Arial" charset="0"/>
          <a:ea typeface="Arial" charset="0"/>
          <a:cs typeface="Arial" charset="0"/>
        </a:defRPr>
      </a:lvl1pPr>
      <a:lvl2pPr marL="514350" indent="-171450" algn="l" defTabSz="685800" rtl="0" eaLnBrk="0" fontAlgn="base" hangingPunct="0">
        <a:lnSpc>
          <a:spcPct val="90000"/>
        </a:lnSpc>
        <a:spcBef>
          <a:spcPts val="375"/>
        </a:spcBef>
        <a:spcAft>
          <a:spcPct val="0"/>
        </a:spcAft>
        <a:buClr>
          <a:srgbClr val="005BBB"/>
        </a:buClr>
        <a:buFont typeface="Arial" panose="020B0604020202020204" pitchFamily="34" charset="0"/>
        <a:buChar char="•"/>
        <a:defRPr sz="1500" kern="1200">
          <a:solidFill>
            <a:schemeClr val="tx1"/>
          </a:solidFill>
          <a:latin typeface="Arial" charset="0"/>
          <a:ea typeface="Arial" charset="0"/>
          <a:cs typeface="Arial" charset="0"/>
        </a:defRPr>
      </a:lvl2pPr>
      <a:lvl3pPr marL="857250" indent="-171450" algn="l" defTabSz="685800" rtl="0" eaLnBrk="0" fontAlgn="base" hangingPunct="0">
        <a:lnSpc>
          <a:spcPct val="90000"/>
        </a:lnSpc>
        <a:spcBef>
          <a:spcPts val="375"/>
        </a:spcBef>
        <a:spcAft>
          <a:spcPct val="0"/>
        </a:spcAft>
        <a:buClr>
          <a:srgbClr val="005BBB"/>
        </a:buClr>
        <a:buFont typeface="LucidaGrande"/>
        <a:buChar char="-"/>
        <a:defRPr sz="1300" kern="1200">
          <a:solidFill>
            <a:schemeClr val="tx1"/>
          </a:solidFill>
          <a:latin typeface="Arial" charset="0"/>
          <a:ea typeface="Arial" charset="0"/>
          <a:cs typeface="Arial" charset="0"/>
        </a:defRPr>
      </a:lvl3pPr>
      <a:lvl4pPr marL="1200150" indent="-171450" algn="l" defTabSz="685800" rtl="0" eaLnBrk="0" fontAlgn="base" hangingPunct="0">
        <a:lnSpc>
          <a:spcPct val="90000"/>
        </a:lnSpc>
        <a:spcBef>
          <a:spcPts val="375"/>
        </a:spcBef>
        <a:spcAft>
          <a:spcPct val="0"/>
        </a:spcAft>
        <a:buClr>
          <a:srgbClr val="005BBB"/>
        </a:buClr>
        <a:buFont typeface="Arial" panose="020B0604020202020204" pitchFamily="34" charset="0"/>
        <a:buChar char="•"/>
        <a:defRPr sz="1300" kern="1200">
          <a:solidFill>
            <a:schemeClr val="tx1"/>
          </a:solidFill>
          <a:latin typeface="Arial" charset="0"/>
          <a:ea typeface="Arial" charset="0"/>
          <a:cs typeface="Arial" charset="0"/>
        </a:defRPr>
      </a:lvl4pPr>
      <a:lvl5pPr marL="1543050" indent="-171450" algn="l" defTabSz="685800" rtl="0" eaLnBrk="0" fontAlgn="base" hangingPunct="0">
        <a:lnSpc>
          <a:spcPct val="90000"/>
        </a:lnSpc>
        <a:spcBef>
          <a:spcPts val="375"/>
        </a:spcBef>
        <a:spcAft>
          <a:spcPct val="0"/>
        </a:spcAft>
        <a:buClr>
          <a:srgbClr val="005BBB"/>
        </a:buClr>
        <a:buFont typeface="Arial" panose="020B0604020202020204" pitchFamily="34" charset="0"/>
        <a:buChar char="•"/>
        <a:defRPr sz="13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response.suny.edu/" TargetMode="External"/><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www.buffalo.edu/police" TargetMode="External"/><Relationship Id="rId3" Type="http://schemas.openxmlformats.org/officeDocument/2006/relationships/slideLayout" Target="../slideLayouts/slideLayout17.xml"/><Relationship Id="rId7" Type="http://schemas.openxmlformats.org/officeDocument/2006/relationships/hyperlink" Target="http://www.buffalo.edu/police.html"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www.buffalo.edu/equity/obtaining-assistance/sex-discrimination-and-sexual-harassment/sexual-harassment-information-advisors.html" TargetMode="External"/><Relationship Id="rId5" Type="http://schemas.openxmlformats.org/officeDocument/2006/relationships/hyperlink" Target="http://www.buffalo.edu/equity" TargetMode="External"/><Relationship Id="rId4" Type="http://schemas.openxmlformats.org/officeDocument/2006/relationships/notesSlide" Target="../notesSlides/notesSlide20.xml"/><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hyperlink" Target="http://www.buffalo.edu/administrative-services/policy1/ub-policy-lib/discrimination-harassment.html" TargetMode="External"/><Relationship Id="rId3" Type="http://schemas.openxmlformats.org/officeDocument/2006/relationships/slideLayout" Target="../slideLayouts/slideLayout2.xml"/><Relationship Id="rId7" Type="http://schemas.openxmlformats.org/officeDocument/2006/relationships/hyperlink" Target="https://www2.ed.gov/about/offices/list/ocr/index.html"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dhr.ny.gov/" TargetMode="External"/><Relationship Id="rId5" Type="http://schemas.openxmlformats.org/officeDocument/2006/relationships/hyperlink" Target="https://www.eeoc.gov/" TargetMode="External"/><Relationship Id="rId10" Type="http://schemas.openxmlformats.org/officeDocument/2006/relationships/image" Target="../media/image8.png"/><Relationship Id="rId4" Type="http://schemas.openxmlformats.org/officeDocument/2006/relationships/notesSlide" Target="../notesSlides/notesSlide21.xml"/><Relationship Id="rId9" Type="http://schemas.openxmlformats.org/officeDocument/2006/relationships/hyperlink" Target="https://www.suny.edu/sunypp/documents.cfm?doc_id=451"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8.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www.buffalo.edu/equity/obtaining-assistance/sex-discrimination-and-sexual-harassment/sexual-assault--domestic-violence--dating-violence-and-stalking/guidance-for-faculty-and-staff.html" TargetMode="External"/><Relationship Id="rId5" Type="http://schemas.openxmlformats.org/officeDocument/2006/relationships/hyperlink" Target="http://www.buffalo.edu/equity"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www.buffalo.edu/equity/obtaining-assistance/sex-discrimination-and-sexual-harassment/sexual-harassment-information-advisors.html"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mailto:diversity@buffalo.edu" TargetMode="External"/><Relationship Id="rId5" Type="http://schemas.openxmlformats.org/officeDocument/2006/relationships/hyperlink" Target="http://www.buffalo.edu/equity"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7.xml"/><Relationship Id="rId7" Type="http://schemas.openxmlformats.org/officeDocument/2006/relationships/hyperlink" Target="http://www.buffalo.edu/equity"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www.buffalo.edu/equity/reporting-discrimination-and-harassment/information-intake-form.html" TargetMode="External"/><Relationship Id="rId5" Type="http://schemas.openxmlformats.org/officeDocument/2006/relationships/hyperlink" Target="http://www.buffalo.edu/equity/reporting-discrimination-and-harassment.html"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suny.edu/sunypp/documents.cfm?doc_id=451" TargetMode="External"/><Relationship Id="rId5" Type="http://schemas.openxmlformats.org/officeDocument/2006/relationships/hyperlink" Target="http://www.buffalo.edu/administrative-services/policy1/ub-policy-lib/discrimination-harassment.html"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05372" y="2436615"/>
            <a:ext cx="4629771" cy="2460048"/>
          </a:xfrm>
        </p:spPr>
        <p:txBody>
          <a:bodyPr>
            <a:normAutofit fontScale="90000"/>
          </a:bodyPr>
          <a:lstStyle/>
          <a:p>
            <a:pPr algn="l"/>
            <a:r>
              <a:rPr lang="en-US" sz="4000" b="1" dirty="0"/>
              <a:t>SUNY Sexual Harassment</a:t>
            </a:r>
            <a:br>
              <a:rPr lang="en-US" sz="4000" b="1" dirty="0"/>
            </a:br>
            <a:r>
              <a:rPr lang="en-US" sz="4000" b="1" dirty="0"/>
              <a:t>Prevention Training</a:t>
            </a:r>
            <a:r>
              <a:rPr lang="en-US" sz="3200" dirty="0">
                <a:cs typeface="Arial" pitchFamily="34" charset="0"/>
              </a:rPr>
              <a:t/>
            </a:r>
            <a:br>
              <a:rPr lang="en-US" sz="3200" dirty="0">
                <a:cs typeface="Arial" pitchFamily="34" charset="0"/>
              </a:rPr>
            </a:br>
            <a:endParaRPr lang="en-US" dirty="0"/>
          </a:p>
        </p:txBody>
      </p:sp>
      <p:sp>
        <p:nvSpPr>
          <p:cNvPr id="3" name="Subtitle 2"/>
          <p:cNvSpPr>
            <a:spLocks noGrp="1"/>
          </p:cNvSpPr>
          <p:nvPr>
            <p:ph type="subTitle" idx="1"/>
          </p:nvPr>
        </p:nvSpPr>
        <p:spPr>
          <a:xfrm>
            <a:off x="0" y="5140108"/>
            <a:ext cx="5802086" cy="1489293"/>
          </a:xfrm>
        </p:spPr>
        <p:txBody>
          <a:bodyPr>
            <a:normAutofit/>
          </a:bodyPr>
          <a:lstStyle/>
          <a:p>
            <a:pPr marL="0" lvl="8" indent="344488" algn="l"/>
            <a:r>
              <a:rPr lang="en-US" sz="2800" dirty="0">
                <a:solidFill>
                  <a:srgbClr val="FFFF00"/>
                </a:solidFill>
                <a:latin typeface="Arial" pitchFamily="34" charset="0"/>
                <a:cs typeface="Arial" pitchFamily="34" charset="0"/>
              </a:rPr>
              <a:t>SUNY Office of General Counsel</a:t>
            </a:r>
          </a:p>
          <a:p>
            <a:pPr marL="344488" lvl="8" algn="l"/>
            <a:r>
              <a:rPr lang="en-US" sz="2800" dirty="0">
                <a:solidFill>
                  <a:srgbClr val="FFFF00"/>
                </a:solidFill>
                <a:latin typeface="Arial" pitchFamily="34" charset="0"/>
                <a:cs typeface="Arial" pitchFamily="34" charset="0"/>
              </a:rPr>
              <a:t>Introductory Training 2019</a:t>
            </a:r>
          </a:p>
          <a:p>
            <a:pPr algn="l"/>
            <a:endParaRPr lang="en-US" dirty="0"/>
          </a:p>
        </p:txBody>
      </p:sp>
      <p:pic>
        <p:nvPicPr>
          <p:cNvPr id="5" name="Audio 4">
            <a:hlinkClick r:id="" action="ppaction://media"/>
            <a:extLst>
              <a:ext uri="{FF2B5EF4-FFF2-40B4-BE49-F238E27FC236}">
                <a16:creationId xmlns:a16="http://schemas.microsoft.com/office/drawing/2014/main" id="{D1ED777C-D4B3-4D8C-AF9D-7C5C890B1C56}"/>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09711157"/>
      </p:ext>
    </p:extLst>
  </p:cSld>
  <p:clrMapOvr>
    <a:masterClrMapping/>
  </p:clrMapOvr>
  <mc:AlternateContent xmlns:mc="http://schemas.openxmlformats.org/markup-compatibility/2006" xmlns:p14="http://schemas.microsoft.com/office/powerpoint/2010/main">
    <mc:Choice Requires="p14">
      <p:transition spd="slow" p14:dur="2000" advTm="28386"/>
    </mc:Choice>
    <mc:Fallback xmlns="">
      <p:transition spd="slow" advTm="28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Hostile Environment</a:t>
            </a:r>
            <a:r>
              <a:rPr lang="en-US" dirty="0"/>
              <a:t/>
            </a:r>
            <a:br>
              <a:rPr lang="en-US" dirty="0"/>
            </a:br>
            <a:r>
              <a:rPr lang="en-US" sz="2400" dirty="0"/>
              <a:t>(Part Three)</a:t>
            </a:r>
            <a:endParaRPr lang="en-US" dirty="0"/>
          </a:p>
        </p:txBody>
      </p:sp>
      <p:sp>
        <p:nvSpPr>
          <p:cNvPr id="3" name="Content Placeholder 2"/>
          <p:cNvSpPr>
            <a:spLocks noGrp="1"/>
          </p:cNvSpPr>
          <p:nvPr>
            <p:ph idx="1"/>
          </p:nvPr>
        </p:nvSpPr>
        <p:spPr>
          <a:xfrm>
            <a:off x="457200" y="1975589"/>
            <a:ext cx="8229600" cy="4525963"/>
          </a:xfrm>
        </p:spPr>
        <p:txBody>
          <a:bodyPr/>
          <a:lstStyle/>
          <a:p>
            <a:pPr marL="0" indent="0">
              <a:buNone/>
            </a:pPr>
            <a:r>
              <a:rPr lang="en-US" sz="2400" dirty="0">
                <a:latin typeface="Arial"/>
                <a:cs typeface="Arial"/>
              </a:rPr>
              <a:t>Hostile actions taken against an individual because of that individual's sex, sexual orientation, self-identified or perceived sex, gender expression, gender identity, and the status of being transgender.</a:t>
            </a:r>
            <a:endParaRPr lang="en-US" sz="2400" dirty="0">
              <a:cs typeface="Calibri"/>
            </a:endParaRPr>
          </a:p>
          <a:p>
            <a:pPr marL="0" indent="0">
              <a:buNone/>
            </a:pPr>
            <a:endParaRPr lang="en-US" dirty="0"/>
          </a:p>
        </p:txBody>
      </p:sp>
      <p:pic>
        <p:nvPicPr>
          <p:cNvPr id="5" name="Audio 4">
            <a:hlinkClick r:id="" action="ppaction://media"/>
            <a:extLst>
              <a:ext uri="{FF2B5EF4-FFF2-40B4-BE49-F238E27FC236}">
                <a16:creationId xmlns:a16="http://schemas.microsoft.com/office/drawing/2014/main" id="{39110938-0BED-43F3-8581-2E4A9F5780AB}"/>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26426707"/>
      </p:ext>
    </p:extLst>
  </p:cSld>
  <p:clrMapOvr>
    <a:masterClrMapping/>
  </p:clrMapOvr>
  <mc:AlternateContent xmlns:mc="http://schemas.openxmlformats.org/markup-compatibility/2006" xmlns:p14="http://schemas.microsoft.com/office/powerpoint/2010/main">
    <mc:Choice Requires="p14">
      <p:transition spd="slow" p14:dur="2000" advTm="15504"/>
    </mc:Choice>
    <mc:Fallback xmlns="">
      <p:transition spd="slow" advTm="15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a:cs typeface="Arial"/>
              </a:rPr>
              <a:t>Quid Pro Quo</a:t>
            </a:r>
            <a:endParaRPr lang="en-US" dirty="0"/>
          </a:p>
        </p:txBody>
      </p:sp>
      <p:sp>
        <p:nvSpPr>
          <p:cNvPr id="3" name="Content Placeholder 2"/>
          <p:cNvSpPr>
            <a:spLocks noGrp="1"/>
          </p:cNvSpPr>
          <p:nvPr>
            <p:ph idx="1"/>
          </p:nvPr>
        </p:nvSpPr>
        <p:spPr/>
        <p:txBody>
          <a:bodyPr>
            <a:normAutofit fontScale="92500" lnSpcReduction="10000"/>
          </a:bodyPr>
          <a:lstStyle/>
          <a:p>
            <a:pPr>
              <a:spcBef>
                <a:spcPts val="1200"/>
              </a:spcBef>
            </a:pPr>
            <a:r>
              <a:rPr lang="en-US" sz="2400" dirty="0">
                <a:latin typeface="Arial"/>
                <a:cs typeface="Arial"/>
              </a:rPr>
              <a:t>When a person in authority trades, or tries to trade, job benefits or a favorable grade or academic opportunity for sexual favors or a sexual relationship</a:t>
            </a:r>
            <a:endParaRPr lang="en-US" dirty="0"/>
          </a:p>
          <a:p>
            <a:pPr>
              <a:spcBef>
                <a:spcPts val="1200"/>
              </a:spcBef>
            </a:pPr>
            <a:r>
              <a:rPr lang="en-US" sz="2400" dirty="0">
                <a:latin typeface="Arial"/>
                <a:cs typeface="Arial"/>
              </a:rPr>
              <a:t>Can occur when someone has the ability to grant or withhold job benefits</a:t>
            </a:r>
          </a:p>
          <a:p>
            <a:pPr>
              <a:spcBef>
                <a:spcPts val="1200"/>
              </a:spcBef>
            </a:pPr>
            <a:r>
              <a:rPr lang="en-US" sz="2400" dirty="0">
                <a:latin typeface="Arial"/>
                <a:cs typeface="Arial"/>
              </a:rPr>
              <a:t>Includes offering better conditions in exchange for sex, or threatening a denial of opportunity if sex is refused</a:t>
            </a:r>
            <a:endParaRPr lang="en-US" sz="2400" dirty="0">
              <a:cs typeface="Arial" panose="020B0604020202020204" pitchFamily="34" charset="0"/>
            </a:endParaRPr>
          </a:p>
          <a:p>
            <a:pPr>
              <a:spcBef>
                <a:spcPts val="1200"/>
              </a:spcBef>
            </a:pPr>
            <a:r>
              <a:rPr lang="en-US" sz="2400" dirty="0">
                <a:latin typeface="Arial"/>
                <a:cs typeface="Arial"/>
              </a:rPr>
              <a:t>Includes unwanted sexual advances or propositions, such as:</a:t>
            </a:r>
            <a:endParaRPr lang="en-US" sz="2400" dirty="0">
              <a:cs typeface="Arial" panose="020B0604020202020204" pitchFamily="34" charset="0"/>
            </a:endParaRPr>
          </a:p>
          <a:p>
            <a:pPr lvl="1">
              <a:spcBef>
                <a:spcPts val="1200"/>
              </a:spcBef>
            </a:pPr>
            <a:r>
              <a:rPr lang="en-US" sz="2200" dirty="0">
                <a:latin typeface="Arial"/>
                <a:cs typeface="Arial"/>
              </a:rPr>
              <a:t>Requests for sexual favors accompanied by implied or overt threats concerning a target's job benefits/detriments, or an educational benefit/detriment</a:t>
            </a:r>
            <a:endParaRPr lang="en-US" sz="2200" dirty="0">
              <a:cs typeface="Arial" panose="020B0604020202020204" pitchFamily="34" charset="0"/>
            </a:endParaRPr>
          </a:p>
          <a:p>
            <a:pPr lvl="1">
              <a:spcBef>
                <a:spcPts val="1200"/>
              </a:spcBef>
            </a:pPr>
            <a:r>
              <a:rPr lang="en-US" sz="2200" dirty="0">
                <a:latin typeface="Arial"/>
                <a:cs typeface="Arial"/>
              </a:rPr>
              <a:t>Subtle or obvious pressure for unwelcome sexual activities</a:t>
            </a:r>
          </a:p>
          <a:p>
            <a:endParaRPr lang="en-US" dirty="0"/>
          </a:p>
        </p:txBody>
      </p:sp>
      <p:pic>
        <p:nvPicPr>
          <p:cNvPr id="5" name="Audio 4">
            <a:hlinkClick r:id="" action="ppaction://media"/>
            <a:extLst>
              <a:ext uri="{FF2B5EF4-FFF2-40B4-BE49-F238E27FC236}">
                <a16:creationId xmlns:a16="http://schemas.microsoft.com/office/drawing/2014/main" id="{428F541B-6D64-421C-8716-A1C6CE33D416}"/>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76219"/>
      </p:ext>
    </p:extLst>
  </p:cSld>
  <p:clrMapOvr>
    <a:masterClrMapping/>
  </p:clrMapOvr>
  <mc:AlternateContent xmlns:mc="http://schemas.openxmlformats.org/markup-compatibility/2006" xmlns:p14="http://schemas.microsoft.com/office/powerpoint/2010/main">
    <mc:Choice Requires="p14">
      <p:transition spd="slow" p14:dur="2000" advTm="19629"/>
    </mc:Choice>
    <mc:Fallback xmlns="">
      <p:transition spd="slow" advTm="19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p:cNvSpPr>
            <a:spLocks noGrp="1"/>
          </p:cNvSpPr>
          <p:nvPr>
            <p:ph type="title"/>
          </p:nvPr>
        </p:nvSpPr>
        <p:spPr>
          <a:xfrm>
            <a:off x="427038" y="1320800"/>
            <a:ext cx="7886700" cy="508000"/>
          </a:xfrm>
        </p:spPr>
        <p:txBody>
          <a:bodyPr>
            <a:noAutofit/>
          </a:bodyPr>
          <a:lstStyle/>
          <a:p>
            <a:r>
              <a:rPr lang="en-US" altLang="en-US" sz="2800" dirty="0">
                <a:latin typeface="Georgia" panose="02040502050405020303" pitchFamily="18" charset="0"/>
                <a:ea typeface="Georgia" panose="02040502050405020303" pitchFamily="18" charset="0"/>
                <a:cs typeface="Georgia" panose="02040502050405020303" pitchFamily="18" charset="0"/>
              </a:rPr>
              <a:t>Consensual Relationships</a:t>
            </a:r>
          </a:p>
        </p:txBody>
      </p:sp>
      <p:sp>
        <p:nvSpPr>
          <p:cNvPr id="3" name="Content Placeholder 2"/>
          <p:cNvSpPr>
            <a:spLocks noGrp="1"/>
          </p:cNvSpPr>
          <p:nvPr>
            <p:ph type="body" idx="10"/>
          </p:nvPr>
        </p:nvSpPr>
        <p:spPr>
          <a:xfrm>
            <a:off x="425450" y="2464067"/>
            <a:ext cx="6418263" cy="3686476"/>
          </a:xfrm>
        </p:spPr>
        <p:txBody>
          <a:bodyPr/>
          <a:lstStyle/>
          <a:p>
            <a:pPr marL="38100" indent="0">
              <a:spcBef>
                <a:spcPts val="0"/>
              </a:spcBef>
              <a:buNone/>
              <a:defRPr/>
            </a:pPr>
            <a:r>
              <a:rPr lang="en-US" sz="1600" dirty="0"/>
              <a:t>UB’s Faculty Code of Conduct prohibits sexual and romantic relationships with any student for whom they have, or should reasonably expect to have in the future, academic responsibility (instructional, evaluative or supervisory). </a:t>
            </a:r>
          </a:p>
          <a:p>
            <a:pPr>
              <a:spcBef>
                <a:spcPts val="0"/>
              </a:spcBef>
              <a:defRPr/>
            </a:pPr>
            <a:endParaRPr lang="en-US" sz="1600" dirty="0"/>
          </a:p>
          <a:p>
            <a:pPr marL="38100" indent="0">
              <a:spcBef>
                <a:spcPts val="0"/>
              </a:spcBef>
              <a:buNone/>
              <a:defRPr/>
            </a:pPr>
            <a:r>
              <a:rPr lang="en-US" sz="1600" dirty="0"/>
              <a:t>This prohibition applies to all instructors, including teaching assistants.</a:t>
            </a:r>
          </a:p>
          <a:p>
            <a:pPr marL="38100" indent="0">
              <a:spcBef>
                <a:spcPts val="0"/>
              </a:spcBef>
              <a:buNone/>
              <a:defRPr/>
            </a:pPr>
            <a:endParaRPr lang="en-US" sz="1600" dirty="0"/>
          </a:p>
          <a:p>
            <a:pPr marL="38100" indent="0">
              <a:spcBef>
                <a:spcPts val="0"/>
              </a:spcBef>
              <a:buNone/>
              <a:defRPr/>
            </a:pPr>
            <a:r>
              <a:rPr lang="en-US" sz="1600" dirty="0"/>
              <a:t>Faculty who have a pre-existing relationship are required to disclose this to their department chair or dean to avoid a conflict of interest.</a:t>
            </a:r>
          </a:p>
          <a:p>
            <a:pPr marL="38100" indent="0">
              <a:spcBef>
                <a:spcPts val="0"/>
              </a:spcBef>
              <a:buNone/>
              <a:defRPr/>
            </a:pPr>
            <a:endParaRPr lang="en-US" sz="1600" dirty="0"/>
          </a:p>
          <a:p>
            <a:pPr marL="38100" indent="0">
              <a:spcBef>
                <a:spcPts val="0"/>
              </a:spcBef>
              <a:buNone/>
              <a:defRPr/>
            </a:pPr>
            <a:r>
              <a:rPr lang="en-US" sz="1600" dirty="0"/>
              <a:t>Under UB’s Nepotism Policy, </a:t>
            </a:r>
            <a:r>
              <a:rPr lang="en-US" dirty="0"/>
              <a:t>university employees may not make employment, academic, research, or procurement decisions related to an individual with whom there is a family, personal, or romantic relationship.</a:t>
            </a:r>
            <a:endParaRPr lang="en-US" sz="1600" dirty="0"/>
          </a:p>
        </p:txBody>
      </p:sp>
      <p:pic>
        <p:nvPicPr>
          <p:cNvPr id="8" name="Audio 7">
            <a:hlinkClick r:id="" action="ppaction://media"/>
            <a:extLst>
              <a:ext uri="{FF2B5EF4-FFF2-40B4-BE49-F238E27FC236}">
                <a16:creationId xmlns:a16="http://schemas.microsoft.com/office/drawing/2014/main" id="{3ED0AA3D-35A1-4E9A-AA7C-6DE0A2654B9A}"/>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93478056"/>
      </p:ext>
    </p:extLst>
  </p:cSld>
  <p:clrMapOvr>
    <a:masterClrMapping/>
  </p:clrMapOvr>
  <mc:AlternateContent xmlns:mc="http://schemas.openxmlformats.org/markup-compatibility/2006" xmlns:p14="http://schemas.microsoft.com/office/powerpoint/2010/main">
    <mc:Choice Requires="p14">
      <p:transition spd="slow" p14:dur="2000" advTm="41530"/>
    </mc:Choice>
    <mc:Fallback xmlns="">
      <p:transition spd="slow" advTm="41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a:cs typeface="Arial"/>
              </a:rPr>
              <a:t>Sex Stereotyping </a:t>
            </a:r>
            <a:r>
              <a:rPr lang="en-US" i="1" dirty="0">
                <a:latin typeface="Arial"/>
                <a:cs typeface="Arial"/>
              </a:rPr>
              <a:t>is </a:t>
            </a:r>
            <a:r>
              <a:rPr lang="en-US" dirty="0">
                <a:latin typeface="Arial"/>
                <a:cs typeface="Arial"/>
              </a:rPr>
              <a:t>Sexual Harassment</a:t>
            </a:r>
            <a:endParaRPr lang="en-US" dirty="0"/>
          </a:p>
        </p:txBody>
      </p:sp>
      <p:sp>
        <p:nvSpPr>
          <p:cNvPr id="3" name="Content Placeholder 2"/>
          <p:cNvSpPr>
            <a:spLocks noGrp="1"/>
          </p:cNvSpPr>
          <p:nvPr>
            <p:ph idx="1"/>
          </p:nvPr>
        </p:nvSpPr>
        <p:spPr/>
        <p:txBody>
          <a:bodyPr>
            <a:normAutofit/>
          </a:bodyPr>
          <a:lstStyle/>
          <a:p>
            <a:pPr>
              <a:spcBef>
                <a:spcPts val="1200"/>
              </a:spcBef>
            </a:pPr>
            <a:r>
              <a:rPr lang="en-US" sz="2400" dirty="0">
                <a:latin typeface="Arial"/>
                <a:cs typeface="Arial"/>
              </a:rPr>
              <a:t>Harassing a person because that person may not conform to other people's ideas or perceptions about how individuals of a certain sex should act or look</a:t>
            </a:r>
          </a:p>
          <a:p>
            <a:pPr>
              <a:spcBef>
                <a:spcPts val="1200"/>
              </a:spcBef>
            </a:pPr>
            <a:r>
              <a:rPr lang="en-US" sz="2400" dirty="0">
                <a:latin typeface="Arial"/>
                <a:cs typeface="Arial"/>
              </a:rPr>
              <a:t>Harassment because someone is performing a job that is usually or was previously performed mostly by persons of a different gender</a:t>
            </a:r>
            <a:r>
              <a:rPr lang="en-US" sz="2400" b="1" dirty="0">
                <a:latin typeface="Arial"/>
                <a:cs typeface="Arial"/>
              </a:rPr>
              <a:t> is gender discrimination</a:t>
            </a:r>
            <a:endParaRPr lang="en-US" sz="2400" b="1" dirty="0">
              <a:cs typeface="Arial" panose="020B0604020202020204" pitchFamily="34" charset="0"/>
            </a:endParaRPr>
          </a:p>
          <a:p>
            <a:pPr marL="0" indent="0">
              <a:buNone/>
            </a:pPr>
            <a:endParaRPr lang="en-US" dirty="0"/>
          </a:p>
        </p:txBody>
      </p:sp>
      <p:pic>
        <p:nvPicPr>
          <p:cNvPr id="8" name="Audio 7">
            <a:hlinkClick r:id="" action="ppaction://media"/>
            <a:extLst>
              <a:ext uri="{FF2B5EF4-FFF2-40B4-BE49-F238E27FC236}">
                <a16:creationId xmlns:a16="http://schemas.microsoft.com/office/drawing/2014/main" id="{DFD49963-CF6C-4EAD-9B72-D4DB76909B93}"/>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5661979"/>
      </p:ext>
    </p:extLst>
  </p:cSld>
  <p:clrMapOvr>
    <a:masterClrMapping/>
  </p:clrMapOvr>
  <mc:AlternateContent xmlns:mc="http://schemas.openxmlformats.org/markup-compatibility/2006" xmlns:p14="http://schemas.microsoft.com/office/powerpoint/2010/main">
    <mc:Choice Requires="p14">
      <p:transition spd="slow" p14:dur="2000" advTm="101256"/>
    </mc:Choice>
    <mc:Fallback xmlns="">
      <p:transition spd="slow" advTm="101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latin typeface="Arial"/>
                <a:cs typeface="Arial"/>
              </a:rPr>
              <a:t>Other Types of </a:t>
            </a:r>
            <a:br>
              <a:rPr lang="en-US" sz="3200" dirty="0">
                <a:latin typeface="Arial"/>
                <a:cs typeface="Arial"/>
              </a:rPr>
            </a:br>
            <a:r>
              <a:rPr lang="en-US" sz="3200" dirty="0">
                <a:latin typeface="Arial"/>
                <a:cs typeface="Arial"/>
              </a:rPr>
              <a:t>Workplace Harassment</a:t>
            </a:r>
            <a:endParaRPr lang="en-US" sz="3200" dirty="0"/>
          </a:p>
        </p:txBody>
      </p:sp>
      <p:sp>
        <p:nvSpPr>
          <p:cNvPr id="3" name="Content Placeholder 2"/>
          <p:cNvSpPr>
            <a:spLocks noGrp="1"/>
          </p:cNvSpPr>
          <p:nvPr>
            <p:ph idx="1"/>
          </p:nvPr>
        </p:nvSpPr>
        <p:spPr>
          <a:xfrm>
            <a:off x="311972" y="1600200"/>
            <a:ext cx="8374828" cy="4348779"/>
          </a:xfrm>
        </p:spPr>
        <p:txBody>
          <a:bodyPr/>
          <a:lstStyle/>
          <a:p>
            <a:pPr marL="0" indent="0">
              <a:spcBef>
                <a:spcPts val="600"/>
              </a:spcBef>
              <a:buNone/>
            </a:pPr>
            <a:r>
              <a:rPr lang="en-US" sz="2400" dirty="0">
                <a:latin typeface="Arial"/>
                <a:cs typeface="Arial"/>
              </a:rPr>
              <a:t>Any harassment or discrimination based on a protected characteristic is prohibited in the workplace and may lead to disciplinary action against the perpetrator</a:t>
            </a:r>
            <a:br>
              <a:rPr lang="en-US" sz="2400" dirty="0">
                <a:latin typeface="Arial"/>
                <a:cs typeface="Arial"/>
              </a:rPr>
            </a:br>
            <a:endParaRPr lang="en-US" dirty="0"/>
          </a:p>
          <a:p>
            <a:pPr marL="515938" indent="-290513">
              <a:spcBef>
                <a:spcPts val="600"/>
              </a:spcBef>
            </a:pPr>
            <a:r>
              <a:rPr lang="en-US" sz="2000" dirty="0">
                <a:latin typeface="Arial"/>
                <a:cs typeface="Arial"/>
              </a:rPr>
              <a:t>Protected characteristics: age, race, creed, color, national origin, sexual orientation, military status, sex, disability, marital status, domestic violence victim status, gender identity, and criminal history</a:t>
            </a:r>
            <a:endParaRPr lang="en-US" sz="2000" dirty="0">
              <a:cs typeface="Arial" panose="020B0604020202020204" pitchFamily="34" charset="0"/>
            </a:endParaRPr>
          </a:p>
          <a:p>
            <a:pPr marL="0" indent="0">
              <a:buNone/>
            </a:pPr>
            <a:endParaRPr lang="en-US" dirty="0"/>
          </a:p>
        </p:txBody>
      </p:sp>
      <p:pic>
        <p:nvPicPr>
          <p:cNvPr id="6" name="Audio 5">
            <a:hlinkClick r:id="" action="ppaction://media"/>
            <a:extLst>
              <a:ext uri="{FF2B5EF4-FFF2-40B4-BE49-F238E27FC236}">
                <a16:creationId xmlns:a16="http://schemas.microsoft.com/office/drawing/2014/main" id="{41693A9E-E410-4C93-9F46-6F75818FAD73}"/>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4928930"/>
      </p:ext>
    </p:extLst>
  </p:cSld>
  <p:clrMapOvr>
    <a:masterClrMapping/>
  </p:clrMapOvr>
  <mc:AlternateContent xmlns:mc="http://schemas.openxmlformats.org/markup-compatibility/2006" xmlns:p14="http://schemas.microsoft.com/office/powerpoint/2010/main">
    <mc:Choice Requires="p14">
      <p:transition spd="slow" p14:dur="2000" advTm="41784"/>
    </mc:Choice>
    <mc:Fallback xmlns="">
      <p:transition spd="slow" advTm="41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a:cs typeface="Arial"/>
              </a:rPr>
              <a:t>What to Do?</a:t>
            </a:r>
            <a:endParaRPr lang="en-US" dirty="0"/>
          </a:p>
        </p:txBody>
      </p:sp>
      <p:sp>
        <p:nvSpPr>
          <p:cNvPr id="3" name="Content Placeholder 2"/>
          <p:cNvSpPr>
            <a:spLocks noGrp="1"/>
          </p:cNvSpPr>
          <p:nvPr>
            <p:ph idx="1"/>
          </p:nvPr>
        </p:nvSpPr>
        <p:spPr/>
        <p:txBody>
          <a:bodyPr/>
          <a:lstStyle/>
          <a:p>
            <a:pPr marL="0" indent="0">
              <a:buNone/>
            </a:pPr>
            <a:r>
              <a:rPr lang="en-US" sz="2400" b="1" dirty="0">
                <a:latin typeface="Arial"/>
                <a:cs typeface="Arial"/>
              </a:rPr>
              <a:t>If you are harassed</a:t>
            </a:r>
            <a:r>
              <a:rPr lang="en-US" sz="2400" dirty="0">
                <a:latin typeface="Arial"/>
                <a:cs typeface="Arial"/>
              </a:rPr>
              <a:t>:</a:t>
            </a:r>
          </a:p>
          <a:p>
            <a:pPr marL="800100" lvl="1" indent="-342900">
              <a:buFont typeface="Arial" panose="020B0604020202020204" pitchFamily="34" charset="0"/>
              <a:buChar char="•"/>
            </a:pPr>
            <a:r>
              <a:rPr lang="en-US" sz="2400" dirty="0">
                <a:latin typeface="Arial"/>
                <a:cs typeface="Arial"/>
              </a:rPr>
              <a:t>Report harassment to supervisor, manager, or HR liaison</a:t>
            </a:r>
          </a:p>
          <a:p>
            <a:pPr marL="800100" lvl="1" indent="-342900">
              <a:buFont typeface="Arial" panose="020B0604020202020204" pitchFamily="34" charset="0"/>
              <a:buChar char="•"/>
            </a:pPr>
            <a:r>
              <a:rPr lang="en-US" sz="2400" dirty="0">
                <a:latin typeface="Arial"/>
                <a:cs typeface="Arial"/>
              </a:rPr>
              <a:t>Contact Equity, Diversity and Inclusion  </a:t>
            </a:r>
          </a:p>
          <a:p>
            <a:pPr marL="800100" lvl="1" indent="-342900">
              <a:buFont typeface="Arial" panose="020B0604020202020204" pitchFamily="34" charset="0"/>
              <a:buChar char="•"/>
            </a:pPr>
            <a:r>
              <a:rPr lang="en-US" sz="2400" dirty="0">
                <a:latin typeface="Arial"/>
                <a:cs typeface="Arial"/>
              </a:rPr>
              <a:t>Report any behavior that is inappropriate, without worrying about whether it is harassment</a:t>
            </a:r>
          </a:p>
          <a:p>
            <a:pPr marL="457200" lvl="1" indent="0">
              <a:buNone/>
            </a:pPr>
            <a:endParaRPr lang="en-US" sz="2400" dirty="0">
              <a:latin typeface="Arial"/>
              <a:cs typeface="Arial"/>
            </a:endParaRPr>
          </a:p>
          <a:p>
            <a:pPr marL="0" indent="0">
              <a:buNone/>
            </a:pPr>
            <a:r>
              <a:rPr lang="en-US" sz="2400" b="1" dirty="0">
                <a:latin typeface="Arial"/>
                <a:cs typeface="Arial"/>
              </a:rPr>
              <a:t>If you witness sexual harassment</a:t>
            </a:r>
            <a:r>
              <a:rPr lang="en-US" sz="2400" dirty="0">
                <a:latin typeface="Arial"/>
                <a:cs typeface="Arial"/>
              </a:rPr>
              <a:t>:</a:t>
            </a:r>
          </a:p>
          <a:p>
            <a:pPr marL="800100" lvl="1" indent="-342900">
              <a:buFont typeface="Arial" panose="020B0604020202020204" pitchFamily="34" charset="0"/>
              <a:buChar char="•"/>
            </a:pPr>
            <a:r>
              <a:rPr lang="en-US" sz="2400" dirty="0">
                <a:latin typeface="Arial"/>
                <a:cs typeface="Arial"/>
              </a:rPr>
              <a:t>Report it to a supervisor, manager, or Equity, Diversity and Inclusion</a:t>
            </a:r>
          </a:p>
          <a:p>
            <a:pPr marL="0" indent="0">
              <a:buNone/>
            </a:pPr>
            <a:endParaRPr lang="en-US" dirty="0"/>
          </a:p>
        </p:txBody>
      </p:sp>
      <p:pic>
        <p:nvPicPr>
          <p:cNvPr id="4" name="Audio 3">
            <a:hlinkClick r:id="" action="ppaction://media"/>
            <a:extLst>
              <a:ext uri="{FF2B5EF4-FFF2-40B4-BE49-F238E27FC236}">
                <a16:creationId xmlns:a16="http://schemas.microsoft.com/office/drawing/2014/main" id="{C6AF0D19-E973-4365-9C56-72489CDE9D3C}"/>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387436"/>
      </p:ext>
    </p:extLst>
  </p:cSld>
  <p:clrMapOvr>
    <a:masterClrMapping/>
  </p:clrMapOvr>
  <mc:AlternateContent xmlns:mc="http://schemas.openxmlformats.org/markup-compatibility/2006" xmlns:p14="http://schemas.microsoft.com/office/powerpoint/2010/main">
    <mc:Choice Requires="p14">
      <p:transition spd="slow" p14:dur="2000" advTm="51658"/>
    </mc:Choice>
    <mc:Fallback xmlns="">
      <p:transition spd="slow" advTm="51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Arial"/>
                <a:cs typeface="Arial"/>
              </a:rPr>
              <a:t>What to Do?</a:t>
            </a:r>
            <a:r>
              <a:rPr lang="en-US" dirty="0">
                <a:cs typeface="Arial"/>
              </a:rPr>
              <a:t/>
            </a:r>
            <a:br>
              <a:rPr lang="en-US" dirty="0">
                <a:cs typeface="Arial"/>
              </a:rPr>
            </a:br>
            <a:r>
              <a:rPr lang="en-US" sz="2400" dirty="0"/>
              <a:t>(Part Two)</a:t>
            </a:r>
          </a:p>
        </p:txBody>
      </p:sp>
      <p:sp>
        <p:nvSpPr>
          <p:cNvPr id="3" name="Content Placeholder 2"/>
          <p:cNvSpPr>
            <a:spLocks noGrp="1"/>
          </p:cNvSpPr>
          <p:nvPr>
            <p:ph idx="1"/>
          </p:nvPr>
        </p:nvSpPr>
        <p:spPr/>
        <p:txBody>
          <a:bodyPr/>
          <a:lstStyle/>
          <a:p>
            <a:pPr marL="0" lvl="1" indent="0">
              <a:buNone/>
            </a:pPr>
            <a:r>
              <a:rPr lang="en-US" sz="2400" b="1" dirty="0">
                <a:latin typeface="Arial"/>
                <a:cs typeface="Arial"/>
              </a:rPr>
              <a:t>Where can Sexual Harassment Occur?</a:t>
            </a:r>
            <a:endParaRPr lang="en-US" sz="2400" dirty="0">
              <a:latin typeface="Arial"/>
              <a:cs typeface="Arial"/>
            </a:endParaRPr>
          </a:p>
          <a:p>
            <a:pPr marL="0" lvl="1" indent="0">
              <a:buNone/>
            </a:pPr>
            <a:endParaRPr lang="en-US" sz="1600" dirty="0">
              <a:latin typeface="Arial"/>
              <a:cs typeface="Arial"/>
            </a:endParaRPr>
          </a:p>
          <a:p>
            <a:pPr marL="514350" indent="-457200">
              <a:spcBef>
                <a:spcPts val="1200"/>
              </a:spcBef>
            </a:pPr>
            <a:r>
              <a:rPr lang="en-US" sz="2800" dirty="0">
                <a:latin typeface="Arial"/>
                <a:cs typeface="Arial"/>
              </a:rPr>
              <a:t>Whenever and wherever employees fulfill their work responsibilities: </a:t>
            </a:r>
            <a:endParaRPr lang="en-US" dirty="0"/>
          </a:p>
          <a:p>
            <a:pPr marL="914400" lvl="1" indent="-457200">
              <a:spcBef>
                <a:spcPts val="1200"/>
              </a:spcBef>
            </a:pPr>
            <a:r>
              <a:rPr lang="en-US" sz="2000" dirty="0">
                <a:latin typeface="Arial"/>
                <a:cs typeface="Arial"/>
              </a:rPr>
              <a:t>Employer-sponsored events [whether on- or off site]; Conferences; Office Parties </a:t>
            </a:r>
          </a:p>
          <a:p>
            <a:pPr marL="914400" lvl="1" indent="-457200">
              <a:spcBef>
                <a:spcPts val="1200"/>
              </a:spcBef>
            </a:pPr>
            <a:r>
              <a:rPr lang="en-US" sz="2000" dirty="0">
                <a:latin typeface="Arial"/>
                <a:cs typeface="Arial"/>
              </a:rPr>
              <a:t>POSSIBLY in a non-work scenario during non-work hours [Fact-specific]</a:t>
            </a:r>
            <a:endParaRPr lang="en-US" dirty="0">
              <a:cs typeface="Calibri"/>
            </a:endParaRPr>
          </a:p>
        </p:txBody>
      </p:sp>
      <p:pic>
        <p:nvPicPr>
          <p:cNvPr id="4" name="Audio 3">
            <a:hlinkClick r:id="" action="ppaction://media"/>
            <a:extLst>
              <a:ext uri="{FF2B5EF4-FFF2-40B4-BE49-F238E27FC236}">
                <a16:creationId xmlns:a16="http://schemas.microsoft.com/office/drawing/2014/main" id="{6085ECDF-502F-40C7-9759-1D7522DFBDEA}"/>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2793345"/>
      </p:ext>
    </p:extLst>
  </p:cSld>
  <p:clrMapOvr>
    <a:masterClrMapping/>
  </p:clrMapOvr>
  <mc:AlternateContent xmlns:mc="http://schemas.openxmlformats.org/markup-compatibility/2006" xmlns:p14="http://schemas.microsoft.com/office/powerpoint/2010/main">
    <mc:Choice Requires="p14">
      <p:transition spd="slow" p14:dur="2000" advTm="26505"/>
    </mc:Choice>
    <mc:Fallback xmlns="">
      <p:transition spd="slow" advTm="26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a:cs typeface="Arial"/>
              </a:rPr>
              <a:t>The Supervisor's Responsibility</a:t>
            </a:r>
            <a:endParaRPr lang="en-US" dirty="0"/>
          </a:p>
        </p:txBody>
      </p:sp>
      <p:sp>
        <p:nvSpPr>
          <p:cNvPr id="3" name="Content Placeholder 2"/>
          <p:cNvSpPr>
            <a:spLocks noGrp="1"/>
          </p:cNvSpPr>
          <p:nvPr>
            <p:ph idx="1"/>
          </p:nvPr>
        </p:nvSpPr>
        <p:spPr/>
        <p:txBody>
          <a:bodyPr/>
          <a:lstStyle/>
          <a:p>
            <a:pPr marL="0" indent="0">
              <a:buNone/>
            </a:pPr>
            <a:r>
              <a:rPr lang="en-US" sz="2800" dirty="0">
                <a:latin typeface="Arial"/>
                <a:cs typeface="Arial"/>
              </a:rPr>
              <a:t>Supervisors and managers are held to a higher standard:</a:t>
            </a:r>
            <a:endParaRPr lang="en-US" sz="2800" dirty="0">
              <a:latin typeface="Calibri"/>
              <a:cs typeface="Calibri"/>
            </a:endParaRPr>
          </a:p>
          <a:p>
            <a:pPr marL="800100" lvl="1" indent="-342900">
              <a:spcBef>
                <a:spcPts val="1200"/>
              </a:spcBef>
              <a:buFont typeface="Arial" panose="020B0604020202020204" pitchFamily="34" charset="0"/>
              <a:buChar char="•"/>
            </a:pPr>
            <a:r>
              <a:rPr lang="en-US" sz="2200" dirty="0">
                <a:latin typeface="Arial"/>
                <a:cs typeface="Arial"/>
              </a:rPr>
              <a:t>Required to report harassment reported to them, which they observe, or which they reasonably should have known about</a:t>
            </a:r>
          </a:p>
          <a:p>
            <a:pPr marL="800100" lvl="1" indent="-342900">
              <a:spcBef>
                <a:spcPts val="1200"/>
              </a:spcBef>
              <a:buFont typeface="Arial" panose="020B0604020202020204" pitchFamily="34" charset="0"/>
              <a:buChar char="•"/>
            </a:pPr>
            <a:r>
              <a:rPr lang="en-US" sz="2200" dirty="0">
                <a:latin typeface="Arial"/>
                <a:cs typeface="Arial"/>
              </a:rPr>
              <a:t>Expected to model appropriate behavior</a:t>
            </a:r>
          </a:p>
          <a:p>
            <a:pPr marL="800100" lvl="1" indent="-342900">
              <a:spcBef>
                <a:spcPts val="1200"/>
              </a:spcBef>
              <a:buFont typeface="Arial" panose="020B0604020202020204" pitchFamily="34" charset="0"/>
              <a:buChar char="•"/>
            </a:pPr>
            <a:r>
              <a:rPr lang="en-US" sz="2200" dirty="0">
                <a:latin typeface="Arial"/>
                <a:cs typeface="Arial"/>
              </a:rPr>
              <a:t>Subject to discipline for failing to report suspected harassment, or otherwise knowingly allowing sexual harassment to continue</a:t>
            </a:r>
          </a:p>
          <a:p>
            <a:pPr marL="800100" lvl="1" indent="-342900">
              <a:spcBef>
                <a:spcPts val="1200"/>
              </a:spcBef>
              <a:buFont typeface="Arial" panose="020B0604020202020204" pitchFamily="34" charset="0"/>
              <a:buChar char="•"/>
            </a:pPr>
            <a:r>
              <a:rPr lang="en-US" sz="2200" dirty="0">
                <a:latin typeface="Arial"/>
                <a:cs typeface="Arial"/>
              </a:rPr>
              <a:t>Subject to discipline for engaging in retaliation </a:t>
            </a:r>
          </a:p>
          <a:p>
            <a:endParaRPr lang="en-US" dirty="0"/>
          </a:p>
        </p:txBody>
      </p:sp>
      <p:pic>
        <p:nvPicPr>
          <p:cNvPr id="5" name="Audio 4">
            <a:hlinkClick r:id="" action="ppaction://media"/>
            <a:extLst>
              <a:ext uri="{FF2B5EF4-FFF2-40B4-BE49-F238E27FC236}">
                <a16:creationId xmlns:a16="http://schemas.microsoft.com/office/drawing/2014/main" id="{F7E681A2-8721-462F-AC3C-D151F3DB9880}"/>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9465216"/>
      </p:ext>
    </p:extLst>
  </p:cSld>
  <p:clrMapOvr>
    <a:masterClrMapping/>
  </p:clrMapOvr>
  <mc:AlternateContent xmlns:mc="http://schemas.openxmlformats.org/markup-compatibility/2006" xmlns:p14="http://schemas.microsoft.com/office/powerpoint/2010/main">
    <mc:Choice Requires="p14">
      <p:transition spd="slow" p14:dur="2000" advTm="31071"/>
    </mc:Choice>
    <mc:Fallback xmlns="">
      <p:transition spd="slow" advTm="3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6067" y="182875"/>
            <a:ext cx="4934333" cy="843918"/>
          </a:xfrm>
        </p:spPr>
        <p:txBody>
          <a:bodyPr/>
          <a:lstStyle/>
          <a:p>
            <a:pPr algn="ctr"/>
            <a:r>
              <a:rPr lang="en-US" dirty="0">
                <a:cs typeface="Arial" panose="020B0604020202020204" pitchFamily="34" charset="0"/>
              </a:rPr>
              <a:t>SAVR Resource Site</a:t>
            </a:r>
            <a:endParaRPr lang="en-US" dirty="0"/>
          </a:p>
        </p:txBody>
      </p:sp>
      <p:pic>
        <p:nvPicPr>
          <p:cNvPr id="7" name="Picture Placeholder 6" descr="Screen shot of the Sexual Assault &amp; Violence Response (SAVR) Resources website showing how to find resources and support, and to report crime to law enforcement and the campus."/>
          <p:cNvPicPr preferRelativeResize="0">
            <a:picLocks noGrp="1"/>
          </p:cNvPicPr>
          <p:nvPr>
            <p:ph type="pic" idx="1"/>
          </p:nvPr>
        </p:nvPicPr>
        <p:blipFill>
          <a:blip r:embed="rId5">
            <a:extLst>
              <a:ext uri="{28A0092B-C50C-407E-A947-70E740481C1C}">
                <a14:useLocalDpi xmlns:a14="http://schemas.microsoft.com/office/drawing/2010/main" val="0"/>
              </a:ext>
            </a:extLst>
          </a:blip>
          <a:stretch>
            <a:fillRect/>
          </a:stretch>
        </p:blipFill>
        <p:spPr>
          <a:xfrm>
            <a:off x="165251" y="1443210"/>
            <a:ext cx="8782342" cy="4418332"/>
          </a:xfrm>
        </p:spPr>
      </p:pic>
      <p:sp>
        <p:nvSpPr>
          <p:cNvPr id="4" name="Text Placeholder 3"/>
          <p:cNvSpPr>
            <a:spLocks noGrp="1"/>
          </p:cNvSpPr>
          <p:nvPr>
            <p:ph type="body" sz="half" idx="2"/>
          </p:nvPr>
        </p:nvSpPr>
        <p:spPr>
          <a:xfrm>
            <a:off x="451692" y="6047164"/>
            <a:ext cx="8152481" cy="540926"/>
          </a:xfrm>
        </p:spPr>
        <p:txBody>
          <a:bodyPr>
            <a:normAutofit/>
          </a:bodyPr>
          <a:lstStyle/>
          <a:p>
            <a:pPr algn="ctr"/>
            <a:r>
              <a:rPr lang="en-US" sz="2000" b="1" dirty="0">
                <a:hlinkClick r:id="rId6"/>
              </a:rPr>
              <a:t>SAVR Resource Site</a:t>
            </a:r>
            <a:r>
              <a:rPr lang="en-US" sz="2000" b="1" dirty="0"/>
              <a:t> (https://response.suny.edu)</a:t>
            </a:r>
          </a:p>
        </p:txBody>
      </p:sp>
      <p:pic>
        <p:nvPicPr>
          <p:cNvPr id="3" name="Audio 2">
            <a:hlinkClick r:id="" action="ppaction://media"/>
            <a:extLst>
              <a:ext uri="{FF2B5EF4-FFF2-40B4-BE49-F238E27FC236}">
                <a16:creationId xmlns:a16="http://schemas.microsoft.com/office/drawing/2014/main" id="{8FA61B33-D11B-4C61-9538-1A4B24B7E20E}"/>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07546610"/>
      </p:ext>
    </p:extLst>
  </p:cSld>
  <p:clrMapOvr>
    <a:masterClrMapping/>
  </p:clrMapOvr>
  <mc:AlternateContent xmlns:mc="http://schemas.openxmlformats.org/markup-compatibility/2006" xmlns:p14="http://schemas.microsoft.com/office/powerpoint/2010/main">
    <mc:Choice Requires="p14">
      <p:transition spd="slow" p14:dur="2000" advTm="35865"/>
    </mc:Choice>
    <mc:Fallback xmlns="">
      <p:transition spd="slow" advTm="35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3194" y="124028"/>
            <a:ext cx="5013065" cy="1143000"/>
          </a:xfrm>
        </p:spPr>
        <p:txBody>
          <a:bodyPr>
            <a:normAutofit fontScale="90000"/>
          </a:bodyPr>
          <a:lstStyle/>
          <a:p>
            <a:r>
              <a:rPr lang="en-US" b="1" spc="-113" dirty="0">
                <a:cs typeface="Arial" pitchFamily="34" charset="0"/>
              </a:rPr>
              <a:t>Campus Contacts To Report Harassment</a:t>
            </a:r>
          </a:p>
        </p:txBody>
      </p:sp>
      <p:pic>
        <p:nvPicPr>
          <p:cNvPr id="8" name="Content Placeholder 7">
            <a:extLst>
              <a:ext uri="{C183D7F6-B498-43B3-948B-1728B52AA6E4}">
                <adec:decorative xmlns:adec="http://schemas.microsoft.com/office/drawing/2017/decorative" xmlns="" val="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806824" y="2013542"/>
            <a:ext cx="3001384" cy="4134137"/>
          </a:xfrm>
        </p:spPr>
      </p:pic>
      <p:sp>
        <p:nvSpPr>
          <p:cNvPr id="6" name="Content Placeholder 5"/>
          <p:cNvSpPr>
            <a:spLocks noGrp="1"/>
          </p:cNvSpPr>
          <p:nvPr>
            <p:ph sz="quarter" idx="4"/>
          </p:nvPr>
        </p:nvSpPr>
        <p:spPr>
          <a:xfrm>
            <a:off x="4442907" y="1895175"/>
            <a:ext cx="4701093" cy="3951288"/>
          </a:xfrm>
        </p:spPr>
        <p:txBody>
          <a:bodyPr>
            <a:noAutofit/>
          </a:bodyPr>
          <a:lstStyle/>
          <a:p>
            <a:pPr marL="0" indent="0">
              <a:buNone/>
            </a:pPr>
            <a:r>
              <a:rPr lang="en-US" sz="2200" dirty="0">
                <a:cs typeface="Arial" panose="020B0604020202020204" pitchFamily="34" charset="0"/>
              </a:rPr>
              <a:t>SAVR includes contact information for each campus (where available):</a:t>
            </a:r>
          </a:p>
          <a:p>
            <a:pPr marL="461963" indent="-236538"/>
            <a:r>
              <a:rPr lang="en-US" sz="2000" dirty="0">
                <a:cs typeface="Arial" panose="020B0604020202020204" pitchFamily="34" charset="0"/>
              </a:rPr>
              <a:t>Human Resources</a:t>
            </a:r>
          </a:p>
          <a:p>
            <a:pPr marL="461963" indent="-236538"/>
            <a:r>
              <a:rPr lang="en-US" sz="2000" dirty="0">
                <a:cs typeface="Arial" panose="020B0604020202020204" pitchFamily="34" charset="0"/>
              </a:rPr>
              <a:t>Title IX</a:t>
            </a:r>
          </a:p>
          <a:p>
            <a:pPr marL="461963" indent="-236538"/>
            <a:r>
              <a:rPr lang="en-US" sz="2000" dirty="0">
                <a:cs typeface="Arial" panose="020B0604020202020204" pitchFamily="34" charset="0"/>
              </a:rPr>
              <a:t>University Police/Public Safety</a:t>
            </a:r>
          </a:p>
          <a:p>
            <a:pPr marL="461963" indent="-236538"/>
            <a:r>
              <a:rPr lang="en-US" sz="2000" dirty="0">
                <a:cs typeface="Arial" panose="020B0604020202020204" pitchFamily="34" charset="0"/>
              </a:rPr>
              <a:t>LGBTQI+ Specific Resources</a:t>
            </a:r>
          </a:p>
          <a:p>
            <a:pPr marL="461963" indent="-236538"/>
            <a:r>
              <a:rPr lang="en-US" sz="2000" dirty="0">
                <a:cs typeface="Arial" panose="020B0604020202020204" pitchFamily="34" charset="0"/>
              </a:rPr>
              <a:t>Disability Services</a:t>
            </a:r>
          </a:p>
          <a:p>
            <a:pPr marL="461963" indent="-236538"/>
            <a:r>
              <a:rPr lang="en-US" sz="2000" dirty="0">
                <a:cs typeface="Arial" panose="020B0604020202020204" pitchFamily="34" charset="0"/>
              </a:rPr>
              <a:t>Counseling</a:t>
            </a:r>
          </a:p>
          <a:p>
            <a:pPr marL="461963" indent="-236538"/>
            <a:r>
              <a:rPr lang="en-US" sz="2000" dirty="0">
                <a:cs typeface="Arial" panose="020B0604020202020204" pitchFamily="34" charset="0"/>
              </a:rPr>
              <a:t>Anonymous Reporting</a:t>
            </a:r>
          </a:p>
          <a:p>
            <a:pPr marL="461963" indent="-236538"/>
            <a:r>
              <a:rPr lang="en-US" sz="2000" dirty="0">
                <a:cs typeface="Arial" panose="020B0604020202020204" pitchFamily="34" charset="0"/>
              </a:rPr>
              <a:t>Outside local and national resources, and</a:t>
            </a:r>
          </a:p>
          <a:p>
            <a:pPr marL="461963" indent="-236538"/>
            <a:r>
              <a:rPr lang="en-US" sz="2000" dirty="0">
                <a:cs typeface="Arial" panose="020B0604020202020204" pitchFamily="34" charset="0"/>
              </a:rPr>
              <a:t>Campus specific resource page</a:t>
            </a:r>
          </a:p>
        </p:txBody>
      </p:sp>
      <p:pic>
        <p:nvPicPr>
          <p:cNvPr id="3" name="Audio 2">
            <a:hlinkClick r:id="" action="ppaction://media"/>
            <a:extLst>
              <a:ext uri="{FF2B5EF4-FFF2-40B4-BE49-F238E27FC236}">
                <a16:creationId xmlns:a16="http://schemas.microsoft.com/office/drawing/2014/main" id="{0BC92338-9296-483E-9F68-21F46BC794BB}"/>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1243097"/>
      </p:ext>
    </p:extLst>
  </p:cSld>
  <p:clrMapOvr>
    <a:masterClrMapping/>
  </p:clrMapOvr>
  <mc:AlternateContent xmlns:mc="http://schemas.openxmlformats.org/markup-compatibility/2006" xmlns:p14="http://schemas.microsoft.com/office/powerpoint/2010/main">
    <mc:Choice Requires="p14">
      <p:transition spd="slow" p14:dur="2000" advTm="48554"/>
    </mc:Choice>
    <mc:Fallback xmlns="">
      <p:transition spd="slow" advTm="48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a:cs typeface="Arial"/>
              </a:rPr>
              <a:t>About Using This Training</a:t>
            </a:r>
            <a:endParaRPr lang="en-US" dirty="0"/>
          </a:p>
        </p:txBody>
      </p:sp>
      <p:sp>
        <p:nvSpPr>
          <p:cNvPr id="3" name="Content Placeholder 2"/>
          <p:cNvSpPr>
            <a:spLocks noGrp="1"/>
          </p:cNvSpPr>
          <p:nvPr>
            <p:ph idx="1"/>
          </p:nvPr>
        </p:nvSpPr>
        <p:spPr>
          <a:xfrm>
            <a:off x="262647" y="1600200"/>
            <a:ext cx="8774349" cy="5121613"/>
          </a:xfrm>
        </p:spPr>
        <p:txBody>
          <a:bodyPr>
            <a:noAutofit/>
          </a:bodyPr>
          <a:lstStyle/>
          <a:p>
            <a:pPr marL="0" indent="0">
              <a:spcBef>
                <a:spcPts val="0"/>
              </a:spcBef>
              <a:buNone/>
            </a:pPr>
            <a:r>
              <a:rPr lang="en-US" sz="2200" dirty="0">
                <a:latin typeface="Arial"/>
                <a:cs typeface="Arial"/>
              </a:rPr>
              <a:t>This training was prepared pursuant to New York State Law and SUNY Policy by the Office of General Counsel, State University of New York and may be used and customized for non-commercial educational purposes by SUNY institutions and non-SUNY institutions of higher education, with credit to the State University of New York. </a:t>
            </a:r>
          </a:p>
          <a:p>
            <a:pPr marL="0" indent="0">
              <a:spcBef>
                <a:spcPts val="0"/>
              </a:spcBef>
              <a:buNone/>
            </a:pPr>
            <a:endParaRPr lang="en-US" sz="2200" dirty="0">
              <a:latin typeface="Arial"/>
              <a:cs typeface="Arial"/>
            </a:endParaRPr>
          </a:p>
          <a:p>
            <a:pPr marL="0" indent="0">
              <a:spcBef>
                <a:spcPts val="0"/>
              </a:spcBef>
              <a:buNone/>
            </a:pPr>
            <a:r>
              <a:rPr lang="en-US" sz="2200" dirty="0">
                <a:latin typeface="Arial"/>
                <a:cs typeface="Arial"/>
              </a:rPr>
              <a:t>This represent introductory training. The University may issue further modules in future years for advanced or refresher training.</a:t>
            </a:r>
          </a:p>
          <a:p>
            <a:pPr marL="0" indent="0">
              <a:spcBef>
                <a:spcPts val="0"/>
              </a:spcBef>
              <a:buNone/>
            </a:pPr>
            <a:endParaRPr lang="en-US" sz="2000" dirty="0">
              <a:latin typeface="Arial"/>
              <a:cs typeface="Arial"/>
            </a:endParaRPr>
          </a:p>
          <a:p>
            <a:pPr marL="0" indent="0">
              <a:buNone/>
            </a:pPr>
            <a:r>
              <a:rPr lang="en-US" sz="1800" dirty="0">
                <a:latin typeface="Arial"/>
                <a:cs typeface="Arial"/>
              </a:rPr>
              <a:t>SUNY Office of General Counsel, Spring 2019</a:t>
            </a:r>
          </a:p>
          <a:p>
            <a:pPr marL="0" indent="0">
              <a:buNone/>
            </a:pPr>
            <a:r>
              <a:rPr lang="en-US" sz="1800" dirty="0">
                <a:latin typeface="Arial"/>
                <a:cs typeface="Arial"/>
              </a:rPr>
              <a:t>Charlie </a:t>
            </a:r>
            <a:r>
              <a:rPr lang="en-US" sz="1800" dirty="0" err="1">
                <a:latin typeface="Arial"/>
                <a:cs typeface="Arial"/>
              </a:rPr>
              <a:t>Pensabene</a:t>
            </a:r>
            <a:endParaRPr lang="en-US" sz="1800" dirty="0">
              <a:latin typeface="Arial"/>
              <a:cs typeface="Arial"/>
            </a:endParaRPr>
          </a:p>
          <a:p>
            <a:pPr marL="0" indent="0">
              <a:buNone/>
            </a:pPr>
            <a:r>
              <a:rPr lang="en-US" sz="1800" dirty="0">
                <a:latin typeface="Arial"/>
                <a:cs typeface="Arial"/>
              </a:rPr>
              <a:t>Joseph </a:t>
            </a:r>
            <a:r>
              <a:rPr lang="en-US" sz="1800" dirty="0" err="1">
                <a:latin typeface="Arial"/>
                <a:cs typeface="Arial"/>
              </a:rPr>
              <a:t>Storch</a:t>
            </a:r>
            <a:endParaRPr lang="en-US" sz="1800" dirty="0">
              <a:latin typeface="Arial"/>
              <a:cs typeface="Arial"/>
            </a:endParaRPr>
          </a:p>
          <a:p>
            <a:pPr marL="0" indent="0">
              <a:buNone/>
            </a:pPr>
            <a:r>
              <a:rPr lang="en-US" sz="1800" dirty="0">
                <a:latin typeface="Arial"/>
                <a:cs typeface="Arial"/>
              </a:rPr>
              <a:t>Jackie Weisman</a:t>
            </a:r>
          </a:p>
          <a:p>
            <a:pPr marL="0" indent="0">
              <a:buNone/>
            </a:pPr>
            <a:r>
              <a:rPr lang="en-US" sz="1800" dirty="0">
                <a:latin typeface="Arial"/>
                <a:cs typeface="Arial"/>
              </a:rPr>
              <a:t>Will </a:t>
            </a:r>
            <a:r>
              <a:rPr lang="en-US" sz="1800" dirty="0" err="1">
                <a:latin typeface="Arial"/>
                <a:cs typeface="Arial"/>
              </a:rPr>
              <a:t>Versfelt</a:t>
            </a:r>
            <a:endParaRPr lang="en-US" sz="1800" dirty="0">
              <a:latin typeface="Arial"/>
              <a:cs typeface="Arial"/>
            </a:endParaRPr>
          </a:p>
        </p:txBody>
      </p:sp>
      <p:pic>
        <p:nvPicPr>
          <p:cNvPr id="7" name="Audio 6">
            <a:hlinkClick r:id="" action="ppaction://media"/>
            <a:extLst>
              <a:ext uri="{FF2B5EF4-FFF2-40B4-BE49-F238E27FC236}">
                <a16:creationId xmlns:a16="http://schemas.microsoft.com/office/drawing/2014/main" id="{024E61B0-C694-4585-8B9B-88366F57E489}"/>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75075758"/>
      </p:ext>
    </p:extLst>
  </p:cSld>
  <p:clrMapOvr>
    <a:masterClrMapping/>
  </p:clrMapOvr>
  <mc:AlternateContent xmlns:mc="http://schemas.openxmlformats.org/markup-compatibility/2006" xmlns:p14="http://schemas.microsoft.com/office/powerpoint/2010/main">
    <mc:Choice Requires="p14">
      <p:transition spd="slow" p14:dur="2000" advTm="37395"/>
    </mc:Choice>
    <mc:Fallback xmlns="">
      <p:transition spd="slow" advTm="37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p:cNvSpPr>
            <a:spLocks noGrp="1"/>
          </p:cNvSpPr>
          <p:nvPr>
            <p:ph type="title"/>
          </p:nvPr>
        </p:nvSpPr>
        <p:spPr>
          <a:xfrm>
            <a:off x="427038" y="1320800"/>
            <a:ext cx="7886700" cy="508000"/>
          </a:xfrm>
        </p:spPr>
        <p:txBody>
          <a:bodyPr>
            <a:noAutofit/>
          </a:bodyPr>
          <a:lstStyle/>
          <a:p>
            <a:r>
              <a:rPr lang="en-US" altLang="en-US" sz="2800" dirty="0">
                <a:latin typeface="Georgia" panose="02040502050405020303" pitchFamily="18" charset="0"/>
                <a:ea typeface="Georgia" panose="02040502050405020303" pitchFamily="18" charset="0"/>
                <a:cs typeface="Georgia" panose="02040502050405020303" pitchFamily="18" charset="0"/>
              </a:rPr>
              <a:t>University Reporting Options</a:t>
            </a:r>
          </a:p>
        </p:txBody>
      </p:sp>
      <p:sp>
        <p:nvSpPr>
          <p:cNvPr id="3" name="Content Placeholder 2"/>
          <p:cNvSpPr>
            <a:spLocks noGrp="1"/>
          </p:cNvSpPr>
          <p:nvPr>
            <p:ph type="body" idx="10"/>
          </p:nvPr>
        </p:nvSpPr>
        <p:spPr>
          <a:xfrm>
            <a:off x="425450" y="2695073"/>
            <a:ext cx="6418263" cy="3455469"/>
          </a:xfrm>
        </p:spPr>
        <p:txBody>
          <a:bodyPr/>
          <a:lstStyle/>
          <a:p>
            <a:pPr marL="38100" indent="0">
              <a:spcBef>
                <a:spcPts val="0"/>
              </a:spcBef>
              <a:buNone/>
              <a:defRPr/>
            </a:pPr>
            <a:r>
              <a:rPr lang="en-US" sz="1600" dirty="0">
                <a:hlinkClick r:id="rId5"/>
              </a:rPr>
              <a:t>Equity, Diversity and Inclusion</a:t>
            </a:r>
            <a:endParaRPr lang="en-US" sz="1600" dirty="0"/>
          </a:p>
          <a:p>
            <a:pPr marL="38100" indent="0">
              <a:spcBef>
                <a:spcPts val="0"/>
              </a:spcBef>
              <a:buNone/>
              <a:defRPr/>
            </a:pPr>
            <a:r>
              <a:rPr lang="en-US" sz="1600" dirty="0"/>
              <a:t>(</a:t>
            </a:r>
            <a:r>
              <a:rPr lang="en-US" sz="1600" dirty="0">
                <a:hlinkClick r:id="rId5"/>
              </a:rPr>
              <a:t>www.buffalo.edu/equity</a:t>
            </a:r>
            <a:r>
              <a:rPr lang="en-US" sz="1600" dirty="0"/>
              <a:t>)</a:t>
            </a:r>
          </a:p>
          <a:p>
            <a:pPr>
              <a:spcBef>
                <a:spcPts val="0"/>
              </a:spcBef>
              <a:defRPr/>
            </a:pPr>
            <a:endParaRPr lang="en-US" sz="1600" dirty="0"/>
          </a:p>
          <a:p>
            <a:pPr marL="38100" indent="0">
              <a:spcBef>
                <a:spcPts val="0"/>
              </a:spcBef>
              <a:buNone/>
              <a:defRPr/>
            </a:pPr>
            <a:r>
              <a:rPr lang="en-US" sz="1600" dirty="0"/>
              <a:t>The </a:t>
            </a:r>
            <a:r>
              <a:rPr lang="en-US" sz="1600" dirty="0">
                <a:hlinkClick r:id="rId6"/>
              </a:rPr>
              <a:t>Sexual Harassment Information Advisor </a:t>
            </a:r>
            <a:r>
              <a:rPr lang="en-US" sz="1600" dirty="0"/>
              <a:t>in your area</a:t>
            </a:r>
          </a:p>
          <a:p>
            <a:pPr marL="38100" indent="0">
              <a:spcBef>
                <a:spcPts val="0"/>
              </a:spcBef>
              <a:buNone/>
              <a:defRPr/>
            </a:pPr>
            <a:endParaRPr lang="en-US" sz="1600" dirty="0"/>
          </a:p>
          <a:p>
            <a:pPr marL="38100" indent="0">
              <a:spcBef>
                <a:spcPts val="0"/>
              </a:spcBef>
              <a:buNone/>
              <a:defRPr/>
            </a:pPr>
            <a:r>
              <a:rPr lang="en-US" sz="1600" dirty="0">
                <a:hlinkClick r:id="rId7"/>
              </a:rPr>
              <a:t>University Police </a:t>
            </a:r>
            <a:r>
              <a:rPr lang="en-US" sz="1600" dirty="0"/>
              <a:t>(for matters including sexual violence)</a:t>
            </a:r>
          </a:p>
          <a:p>
            <a:pPr marL="38100" indent="0">
              <a:spcBef>
                <a:spcPts val="0"/>
              </a:spcBef>
              <a:buNone/>
              <a:defRPr/>
            </a:pPr>
            <a:r>
              <a:rPr lang="en-US" sz="1600" dirty="0"/>
              <a:t>(</a:t>
            </a:r>
            <a:r>
              <a:rPr lang="en-US" sz="1600" dirty="0">
                <a:hlinkClick r:id="rId8"/>
              </a:rPr>
              <a:t>www.buffalo.edu/police</a:t>
            </a:r>
            <a:r>
              <a:rPr lang="en-US" sz="1600" dirty="0"/>
              <a:t>)</a:t>
            </a:r>
          </a:p>
          <a:p>
            <a:pPr marL="38100" indent="0">
              <a:spcBef>
                <a:spcPts val="0"/>
              </a:spcBef>
              <a:buNone/>
              <a:defRPr/>
            </a:pPr>
            <a:endParaRPr lang="en-US" sz="1600" dirty="0"/>
          </a:p>
          <a:p>
            <a:pPr marL="38100" indent="0">
              <a:spcBef>
                <a:spcPts val="0"/>
              </a:spcBef>
              <a:buNone/>
              <a:defRPr/>
            </a:pPr>
            <a:endParaRPr lang="en-US" sz="1600" dirty="0"/>
          </a:p>
          <a:p>
            <a:pPr marL="38100" indent="0">
              <a:spcBef>
                <a:spcPts val="0"/>
              </a:spcBef>
              <a:buNone/>
              <a:defRPr/>
            </a:pPr>
            <a:endParaRPr lang="en-US" sz="1600" dirty="0"/>
          </a:p>
        </p:txBody>
      </p:sp>
      <p:pic>
        <p:nvPicPr>
          <p:cNvPr id="4" name="Audio 3">
            <a:hlinkClick r:id="" action="ppaction://media"/>
            <a:extLst>
              <a:ext uri="{FF2B5EF4-FFF2-40B4-BE49-F238E27FC236}">
                <a16:creationId xmlns:a16="http://schemas.microsoft.com/office/drawing/2014/main" id="{78B3EBEA-EBC5-44B9-9F59-C9BBC028A3DA}"/>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0696666"/>
      </p:ext>
    </p:extLst>
  </p:cSld>
  <p:clrMapOvr>
    <a:masterClrMapping/>
  </p:clrMapOvr>
  <mc:AlternateContent xmlns:mc="http://schemas.openxmlformats.org/markup-compatibility/2006" xmlns:p14="http://schemas.microsoft.com/office/powerpoint/2010/main">
    <mc:Choice Requires="p14">
      <p:transition spd="slow" p14:dur="2000" advTm="34879"/>
    </mc:Choice>
    <mc:Fallback xmlns="">
      <p:transition spd="slow" advTm="34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cs typeface="Arial" panose="020B0604020202020204" pitchFamily="34" charset="0"/>
              </a:rPr>
              <a:t>You Can Also Report To</a:t>
            </a:r>
          </a:p>
        </p:txBody>
      </p:sp>
      <p:sp>
        <p:nvSpPr>
          <p:cNvPr id="3" name="Content Placeholder 2"/>
          <p:cNvSpPr>
            <a:spLocks noGrp="1"/>
          </p:cNvSpPr>
          <p:nvPr>
            <p:ph idx="1"/>
          </p:nvPr>
        </p:nvSpPr>
        <p:spPr/>
        <p:txBody>
          <a:bodyPr>
            <a:noAutofit/>
          </a:bodyPr>
          <a:lstStyle/>
          <a:p>
            <a:pPr marL="0" indent="0">
              <a:spcBef>
                <a:spcPts val="600"/>
              </a:spcBef>
              <a:spcAft>
                <a:spcPts val="1200"/>
              </a:spcAft>
              <a:buNone/>
            </a:pPr>
            <a:r>
              <a:rPr lang="en-US" sz="2000" dirty="0">
                <a:cs typeface="Arial" panose="020B0604020202020204" pitchFamily="34" charset="0"/>
                <a:hlinkClick r:id="rId5"/>
              </a:rPr>
              <a:t>Equal Employment Opportunity Commission (EEOC)</a:t>
            </a:r>
            <a:r>
              <a:rPr lang="en-US" sz="2000" dirty="0">
                <a:cs typeface="Arial" panose="020B0604020202020204" pitchFamily="34" charset="0"/>
              </a:rPr>
              <a:t/>
            </a:r>
            <a:br>
              <a:rPr lang="en-US" sz="2000" dirty="0">
                <a:cs typeface="Arial" panose="020B0604020202020204" pitchFamily="34" charset="0"/>
              </a:rPr>
            </a:br>
            <a:r>
              <a:rPr lang="en-US" sz="2000" dirty="0">
                <a:cs typeface="Arial" panose="020B0604020202020204" pitchFamily="34" charset="0"/>
              </a:rPr>
              <a:t>(https://www.eeoc.gov)</a:t>
            </a:r>
          </a:p>
          <a:p>
            <a:pPr marL="0" indent="0">
              <a:spcBef>
                <a:spcPts val="600"/>
              </a:spcBef>
              <a:spcAft>
                <a:spcPts val="1200"/>
              </a:spcAft>
              <a:buNone/>
            </a:pPr>
            <a:r>
              <a:rPr lang="en-US" sz="2000" dirty="0">
                <a:cs typeface="Arial" panose="020B0604020202020204" pitchFamily="34" charset="0"/>
                <a:hlinkClick r:id="rId6"/>
              </a:rPr>
              <a:t>Division of Human Rights (DHR)</a:t>
            </a:r>
            <a:r>
              <a:rPr lang="en-US" sz="2000" dirty="0">
                <a:cs typeface="Arial" panose="020B0604020202020204" pitchFamily="34" charset="0"/>
              </a:rPr>
              <a:t/>
            </a:r>
            <a:br>
              <a:rPr lang="en-US" sz="2000" dirty="0">
                <a:cs typeface="Arial" panose="020B0604020202020204" pitchFamily="34" charset="0"/>
              </a:rPr>
            </a:br>
            <a:r>
              <a:rPr lang="en-US" sz="2000" dirty="0">
                <a:cs typeface="Arial" panose="020B0604020202020204" pitchFamily="34" charset="0"/>
              </a:rPr>
              <a:t>(https://dhr.ny.gov)</a:t>
            </a:r>
          </a:p>
          <a:p>
            <a:pPr marL="0" indent="0">
              <a:spcBef>
                <a:spcPts val="600"/>
              </a:spcBef>
              <a:spcAft>
                <a:spcPts val="1200"/>
              </a:spcAft>
              <a:buNone/>
            </a:pPr>
            <a:r>
              <a:rPr lang="en-US" sz="2000" dirty="0">
                <a:cs typeface="Arial" panose="020B0604020202020204" pitchFamily="34" charset="0"/>
                <a:hlinkClick r:id="rId7"/>
              </a:rPr>
              <a:t>Department of Education Office for Civil Rights (OCR)</a:t>
            </a:r>
            <a:r>
              <a:rPr lang="en-US" sz="2000" dirty="0">
                <a:cs typeface="Arial" panose="020B0604020202020204" pitchFamily="34" charset="0"/>
              </a:rPr>
              <a:t/>
            </a:r>
            <a:br>
              <a:rPr lang="en-US" sz="2000" dirty="0">
                <a:cs typeface="Arial" panose="020B0604020202020204" pitchFamily="34" charset="0"/>
              </a:rPr>
            </a:br>
            <a:r>
              <a:rPr lang="en-US" sz="2000" dirty="0">
                <a:cs typeface="Arial" panose="020B0604020202020204" pitchFamily="34" charset="0"/>
              </a:rPr>
              <a:t>(</a:t>
            </a:r>
            <a:r>
              <a:rPr lang="en-US" sz="2000" dirty="0"/>
              <a:t>https://www2.ed.gov/about/offices/list/ocr)</a:t>
            </a:r>
            <a:endParaRPr lang="en-US" sz="2000" dirty="0">
              <a:cs typeface="Arial" panose="020B0604020202020204" pitchFamily="34" charset="0"/>
            </a:endParaRPr>
          </a:p>
          <a:p>
            <a:pPr marL="6350" indent="0">
              <a:spcBef>
                <a:spcPts val="600"/>
              </a:spcBef>
              <a:spcAft>
                <a:spcPts val="1200"/>
              </a:spcAft>
              <a:buNone/>
            </a:pPr>
            <a:r>
              <a:rPr lang="en-US" sz="2000" dirty="0">
                <a:cs typeface="Arial" panose="020B0604020202020204" pitchFamily="34" charset="0"/>
              </a:rPr>
              <a:t/>
            </a:r>
            <a:br>
              <a:rPr lang="en-US" sz="2000" dirty="0">
                <a:cs typeface="Arial" panose="020B0604020202020204" pitchFamily="34" charset="0"/>
              </a:rPr>
            </a:br>
            <a:r>
              <a:rPr lang="en-US" sz="2000" dirty="0">
                <a:cs typeface="Arial" panose="020B0604020202020204" pitchFamily="34" charset="0"/>
              </a:rPr>
              <a:t>More information on reporting is available at:</a:t>
            </a:r>
          </a:p>
          <a:p>
            <a:pPr marL="682625" indent="-277813"/>
            <a:r>
              <a:rPr lang="en-US" sz="2000" dirty="0">
                <a:latin typeface="Arial"/>
                <a:cs typeface="Arial"/>
                <a:hlinkClick r:id="rId8"/>
              </a:rPr>
              <a:t>UB Discrimination and Harassment Policy </a:t>
            </a:r>
            <a:r>
              <a:rPr lang="en-US" sz="2000" dirty="0"/>
              <a:t>(</a:t>
            </a:r>
            <a:r>
              <a:rPr lang="en-US" sz="2000" dirty="0">
                <a:hlinkClick r:id="rId8"/>
              </a:rPr>
              <a:t>http://www.buffalo.edu/administrative-services/policy1/ub-policy-lib/discrimination-harassment.html</a:t>
            </a:r>
            <a:r>
              <a:rPr lang="en-US" sz="2000" dirty="0">
                <a:latin typeface="Arial"/>
                <a:cs typeface="Arial"/>
              </a:rPr>
              <a:t>)</a:t>
            </a:r>
            <a:endParaRPr lang="en-US" sz="2000" dirty="0">
              <a:latin typeface="Arial"/>
              <a:cs typeface="Arial"/>
              <a:hlinkClick r:id="rId9"/>
            </a:endParaRPr>
          </a:p>
          <a:p>
            <a:pPr marL="0" indent="0">
              <a:buNone/>
            </a:pPr>
            <a:endParaRPr lang="en-US" dirty="0"/>
          </a:p>
        </p:txBody>
      </p:sp>
      <p:pic>
        <p:nvPicPr>
          <p:cNvPr id="4" name="Audio 3">
            <a:hlinkClick r:id="" action="ppaction://media"/>
            <a:extLst>
              <a:ext uri="{FF2B5EF4-FFF2-40B4-BE49-F238E27FC236}">
                <a16:creationId xmlns:a16="http://schemas.microsoft.com/office/drawing/2014/main" id="{A7906F78-5278-4CC6-9966-54350725B58D}"/>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60976798"/>
      </p:ext>
    </p:extLst>
  </p:cSld>
  <p:clrMapOvr>
    <a:masterClrMapping/>
  </p:clrMapOvr>
  <mc:AlternateContent xmlns:mc="http://schemas.openxmlformats.org/markup-compatibility/2006" xmlns:p14="http://schemas.microsoft.com/office/powerpoint/2010/main">
    <mc:Choice Requires="p14">
      <p:transition spd="slow" p14:dur="2000" advTm="20382"/>
    </mc:Choice>
    <mc:Fallback xmlns="">
      <p:transition spd="slow" advTm="20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pitchFamily="34" charset="0"/>
              </a:rPr>
              <a:t>Retaliation</a:t>
            </a:r>
          </a:p>
        </p:txBody>
      </p:sp>
      <p:sp>
        <p:nvSpPr>
          <p:cNvPr id="3" name="Content Placeholder 2"/>
          <p:cNvSpPr>
            <a:spLocks noGrp="1"/>
          </p:cNvSpPr>
          <p:nvPr>
            <p:ph idx="1"/>
          </p:nvPr>
        </p:nvSpPr>
        <p:spPr/>
        <p:txBody>
          <a:bodyPr>
            <a:noAutofit/>
          </a:bodyPr>
          <a:lstStyle/>
          <a:p>
            <a:pPr marL="0" indent="0">
              <a:buNone/>
            </a:pPr>
            <a:r>
              <a:rPr lang="en-US" sz="2400" b="1" dirty="0">
                <a:latin typeface="Arial"/>
                <a:cs typeface="Arial"/>
              </a:rPr>
              <a:t>Definition: </a:t>
            </a:r>
            <a:r>
              <a:rPr lang="en-US" sz="2400" dirty="0">
                <a:latin typeface="Arial"/>
                <a:cs typeface="Arial"/>
              </a:rPr>
              <a:t>Any adverse action to alter an employee's terms and conditions of employment because that individual engaged in protected activities.</a:t>
            </a:r>
            <a:endParaRPr lang="en-US" sz="2400" dirty="0"/>
          </a:p>
          <a:p>
            <a:pPr marL="0" indent="0">
              <a:buNone/>
            </a:pPr>
            <a:endParaRPr lang="en-US" sz="2400" dirty="0">
              <a:latin typeface="Arial"/>
              <a:cs typeface="Arial"/>
            </a:endParaRPr>
          </a:p>
          <a:p>
            <a:pPr marL="0" indent="0">
              <a:buNone/>
            </a:pPr>
            <a:r>
              <a:rPr lang="en-US" sz="2400" dirty="0">
                <a:latin typeface="Arial"/>
                <a:cs typeface="Arial"/>
              </a:rPr>
              <a:t>Any employee engaged in protected activity is protected from being retaliated against. Retaliation is prohibited against any participant in the reporting process.</a:t>
            </a:r>
            <a:endParaRPr lang="en-US" sz="2400" dirty="0">
              <a:cs typeface="Calibri"/>
            </a:endParaRPr>
          </a:p>
          <a:p>
            <a:pPr marL="0" indent="0">
              <a:buNone/>
            </a:pPr>
            <a:endParaRPr lang="en-US" sz="2400" dirty="0">
              <a:cs typeface="Arial" panose="020B0604020202020204" pitchFamily="34" charset="0"/>
            </a:endParaRPr>
          </a:p>
          <a:p>
            <a:pPr marL="0" indent="0">
              <a:buNone/>
            </a:pPr>
            <a:r>
              <a:rPr lang="en-US" sz="2400" dirty="0">
                <a:latin typeface="Arial"/>
                <a:cs typeface="Arial"/>
              </a:rPr>
              <a:t>Failure to properly report a covered incident against someone else may result in discipline. </a:t>
            </a:r>
            <a:endParaRPr lang="en-US" sz="2400" dirty="0">
              <a:cs typeface="Arial" panose="020B0604020202020204" pitchFamily="34" charset="0"/>
            </a:endParaRPr>
          </a:p>
          <a:p>
            <a:endParaRPr lang="en-US" dirty="0"/>
          </a:p>
        </p:txBody>
      </p:sp>
      <p:pic>
        <p:nvPicPr>
          <p:cNvPr id="5" name="Audio 4">
            <a:hlinkClick r:id="" action="ppaction://media"/>
            <a:extLst>
              <a:ext uri="{FF2B5EF4-FFF2-40B4-BE49-F238E27FC236}">
                <a16:creationId xmlns:a16="http://schemas.microsoft.com/office/drawing/2014/main" id="{3DF0B337-8C19-4449-BB3A-80BE7B9DA1E8}"/>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89022513"/>
      </p:ext>
    </p:extLst>
  </p:cSld>
  <p:clrMapOvr>
    <a:masterClrMapping/>
  </p:clrMapOvr>
  <mc:AlternateContent xmlns:mc="http://schemas.openxmlformats.org/markup-compatibility/2006" xmlns:p14="http://schemas.microsoft.com/office/powerpoint/2010/main">
    <mc:Choice Requires="p14">
      <p:transition spd="slow" p14:dur="2000" advTm="37195"/>
    </mc:Choice>
    <mc:Fallback xmlns="">
      <p:transition spd="slow" advTm="37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Arial" pitchFamily="34" charset="0"/>
              </a:rPr>
              <a:t>Retaliation</a:t>
            </a:r>
            <a:br>
              <a:rPr lang="en-US" dirty="0">
                <a:cs typeface="Arial" pitchFamily="34" charset="0"/>
              </a:rPr>
            </a:br>
            <a:r>
              <a:rPr lang="en-US" sz="2700" dirty="0">
                <a:cs typeface="Arial" pitchFamily="34" charset="0"/>
              </a:rPr>
              <a:t>(Part Two)</a:t>
            </a:r>
            <a:endParaRPr lang="en-US" sz="2700" dirty="0"/>
          </a:p>
        </p:txBody>
      </p:sp>
      <p:sp>
        <p:nvSpPr>
          <p:cNvPr id="3" name="Content Placeholder 2"/>
          <p:cNvSpPr>
            <a:spLocks noGrp="1"/>
          </p:cNvSpPr>
          <p:nvPr>
            <p:ph idx="1"/>
          </p:nvPr>
        </p:nvSpPr>
        <p:spPr>
          <a:xfrm>
            <a:off x="457200" y="1600200"/>
            <a:ext cx="8229600" cy="4520901"/>
          </a:xfrm>
        </p:spPr>
        <p:txBody>
          <a:bodyPr>
            <a:normAutofit fontScale="85000" lnSpcReduction="10000"/>
          </a:bodyPr>
          <a:lstStyle/>
          <a:p>
            <a:pPr marL="0" indent="0">
              <a:buNone/>
            </a:pPr>
            <a:r>
              <a:rPr lang="en-US" sz="2400" b="1" dirty="0">
                <a:latin typeface="Arial"/>
                <a:cs typeface="Arial"/>
              </a:rPr>
              <a:t>Protected activities</a:t>
            </a:r>
            <a:r>
              <a:rPr lang="en-US" sz="2400" dirty="0">
                <a:latin typeface="Arial"/>
                <a:cs typeface="Arial"/>
              </a:rPr>
              <a:t> include:</a:t>
            </a:r>
          </a:p>
          <a:p>
            <a:pPr marL="800100" lvl="1" indent="-342900">
              <a:buFont typeface="Arial,Sans-Serif" panose="020B0604020202020204" pitchFamily="34" charset="0"/>
              <a:buChar char="•"/>
            </a:pPr>
            <a:r>
              <a:rPr lang="en-US" sz="2400" dirty="0">
                <a:latin typeface="Arial"/>
                <a:cs typeface="Arial"/>
              </a:rPr>
              <a:t>Making a complaint about harassment or suspected harassment</a:t>
            </a:r>
          </a:p>
          <a:p>
            <a:pPr marL="800100" lvl="1" indent="-342900">
              <a:buFont typeface="Arial,Sans-Serif" panose="020B0604020202020204" pitchFamily="34" charset="0"/>
              <a:buChar char="•"/>
            </a:pPr>
            <a:r>
              <a:rPr lang="en-US" sz="2400" dirty="0">
                <a:latin typeface="Arial"/>
                <a:cs typeface="Arial"/>
              </a:rPr>
              <a:t>Providing information during an investigation</a:t>
            </a:r>
          </a:p>
          <a:p>
            <a:pPr marL="800100" lvl="1" indent="-342900">
              <a:buFont typeface="Arial,Sans-Serif" panose="020B0604020202020204" pitchFamily="34" charset="0"/>
              <a:buChar char="•"/>
            </a:pPr>
            <a:r>
              <a:rPr lang="en-US" sz="2400" dirty="0">
                <a:cs typeface="Arial" panose="020B0604020202020204" pitchFamily="34" charset="0"/>
              </a:rPr>
              <a:t>Testifying in connection with a harassment complaint</a:t>
            </a:r>
          </a:p>
          <a:p>
            <a:pPr marL="800100" lvl="1" indent="-342900">
              <a:buFont typeface="Arial,Sans-Serif" panose="020B0604020202020204" pitchFamily="34" charset="0"/>
              <a:buChar char="•"/>
            </a:pPr>
            <a:r>
              <a:rPr lang="en-US" sz="2400" dirty="0">
                <a:cs typeface="Arial" panose="020B0604020202020204" pitchFamily="34" charset="0"/>
              </a:rPr>
              <a:t>Voicing concerns about discrimination or harassment</a:t>
            </a:r>
            <a:endParaRPr lang="en-US" dirty="0"/>
          </a:p>
          <a:p>
            <a:endParaRPr lang="en-US" sz="2400" dirty="0">
              <a:cs typeface="Arial" panose="020B0604020202020204" pitchFamily="34" charset="0"/>
            </a:endParaRPr>
          </a:p>
          <a:p>
            <a:pPr marL="0" indent="0">
              <a:buNone/>
            </a:pPr>
            <a:r>
              <a:rPr lang="en-US" sz="2400" b="1" dirty="0">
                <a:latin typeface="Arial"/>
                <a:cs typeface="Arial"/>
              </a:rPr>
              <a:t>Adverse actions </a:t>
            </a:r>
            <a:r>
              <a:rPr lang="en-US" sz="2400" dirty="0">
                <a:latin typeface="Arial"/>
                <a:cs typeface="Arial"/>
              </a:rPr>
              <a:t>include: Discharge, demotion, discipline, attempts to harass or intimidate, or sudden change in work schedule or work location.</a:t>
            </a:r>
            <a:endParaRPr lang="en-US" sz="2400" dirty="0">
              <a:cs typeface="Arial" panose="020B0604020202020204" pitchFamily="34" charset="0"/>
            </a:endParaRPr>
          </a:p>
          <a:p>
            <a:pPr marL="0" indent="0">
              <a:buNone/>
            </a:pPr>
            <a:endParaRPr lang="en-US" sz="2400" dirty="0">
              <a:cs typeface="Arial" panose="020B0604020202020204" pitchFamily="34" charset="0"/>
            </a:endParaRPr>
          </a:p>
          <a:p>
            <a:pPr marL="0" indent="0">
              <a:buNone/>
            </a:pPr>
            <a:endParaRPr lang="en-US" sz="2400" dirty="0">
              <a:cs typeface="Arial" panose="020B0604020202020204" pitchFamily="34" charset="0"/>
            </a:endParaRPr>
          </a:p>
          <a:p>
            <a:pPr marL="0" indent="0">
              <a:buNone/>
            </a:pPr>
            <a:r>
              <a:rPr lang="en-US" sz="2400" dirty="0">
                <a:latin typeface="Arial"/>
                <a:cs typeface="Arial"/>
              </a:rPr>
              <a:t>Note: Not every negative action is retaliation. In order to constitute retaliation, the negative action must be linked to a protected activity.</a:t>
            </a:r>
            <a:endParaRPr lang="en-US" sz="2400" dirty="0">
              <a:cs typeface="Arial" panose="020B0604020202020204" pitchFamily="34" charset="0"/>
            </a:endParaRPr>
          </a:p>
          <a:p>
            <a:endParaRPr lang="en-US" dirty="0"/>
          </a:p>
        </p:txBody>
      </p:sp>
      <p:pic>
        <p:nvPicPr>
          <p:cNvPr id="4" name="Audio 3">
            <a:hlinkClick r:id="" action="ppaction://media"/>
            <a:extLst>
              <a:ext uri="{FF2B5EF4-FFF2-40B4-BE49-F238E27FC236}">
                <a16:creationId xmlns:a16="http://schemas.microsoft.com/office/drawing/2014/main" id="{76AF1212-5317-4DE1-B743-CE5437D29694}"/>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02787994"/>
      </p:ext>
    </p:extLst>
  </p:cSld>
  <p:clrMapOvr>
    <a:masterClrMapping/>
  </p:clrMapOvr>
  <mc:AlternateContent xmlns:mc="http://schemas.openxmlformats.org/markup-compatibility/2006" xmlns:p14="http://schemas.microsoft.com/office/powerpoint/2010/main">
    <mc:Choice Requires="p14">
      <p:transition spd="slow" p14:dur="2000" advTm="37892"/>
    </mc:Choice>
    <mc:Fallback xmlns="">
      <p:transition spd="slow" advTm="37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p:cNvSpPr>
            <a:spLocks noGrp="1"/>
          </p:cNvSpPr>
          <p:nvPr>
            <p:ph type="title"/>
          </p:nvPr>
        </p:nvSpPr>
        <p:spPr>
          <a:xfrm>
            <a:off x="427038" y="1320800"/>
            <a:ext cx="7886700" cy="508000"/>
          </a:xfrm>
        </p:spPr>
        <p:txBody>
          <a:bodyPr>
            <a:noAutofit/>
          </a:bodyPr>
          <a:lstStyle/>
          <a:p>
            <a:r>
              <a:rPr lang="en-US" altLang="en-US" sz="2800" dirty="0">
                <a:latin typeface="Georgia" panose="02040502050405020303" pitchFamily="18" charset="0"/>
                <a:ea typeface="Georgia" panose="02040502050405020303" pitchFamily="18" charset="0"/>
                <a:cs typeface="Georgia" panose="02040502050405020303" pitchFamily="18" charset="0"/>
              </a:rPr>
              <a:t>Mandatory Reporting Requirement</a:t>
            </a:r>
          </a:p>
        </p:txBody>
      </p:sp>
      <p:sp>
        <p:nvSpPr>
          <p:cNvPr id="3" name="Content Placeholder 2"/>
          <p:cNvSpPr>
            <a:spLocks noGrp="1"/>
          </p:cNvSpPr>
          <p:nvPr>
            <p:ph type="body" idx="10"/>
          </p:nvPr>
        </p:nvSpPr>
        <p:spPr>
          <a:xfrm>
            <a:off x="425450" y="2358189"/>
            <a:ext cx="6418263" cy="3792353"/>
          </a:xfrm>
        </p:spPr>
        <p:txBody>
          <a:bodyPr/>
          <a:lstStyle/>
          <a:p>
            <a:pPr marL="38100" indent="0">
              <a:buNone/>
            </a:pPr>
            <a:r>
              <a:rPr lang="en-US" sz="1600" dirty="0"/>
              <a:t>The 2016-2022 contract between United University Professions (UUP) and New York State requires most UUP members to disclose when they witness, or receive a report from a student, of sexual violence or sexual harassment.  </a:t>
            </a:r>
          </a:p>
          <a:p>
            <a:pPr marL="38100" indent="0">
              <a:buNone/>
            </a:pPr>
            <a:r>
              <a:rPr lang="en-US" sz="1600" dirty="0"/>
              <a:t>The requirement applies to all academic faculty members, as well as professionals in academic advisement, career services, continuing education, financial aid, instructional support, athletics, residential life, or student activities/affairs.</a:t>
            </a:r>
          </a:p>
          <a:p>
            <a:pPr marL="38100" indent="0">
              <a:buNone/>
            </a:pPr>
            <a:r>
              <a:rPr lang="en-US" sz="1600" dirty="0">
                <a:hlinkClick r:id="rId5"/>
              </a:rPr>
              <a:t>Equity, Diversity and Inclusion </a:t>
            </a:r>
            <a:r>
              <a:rPr lang="en-US" sz="1600" dirty="0"/>
              <a:t>is the University at Buffalo’s designated office to receive these reports. </a:t>
            </a:r>
          </a:p>
          <a:p>
            <a:pPr marL="38100" indent="0">
              <a:buNone/>
            </a:pPr>
            <a:r>
              <a:rPr lang="en-US" sz="1600" dirty="0"/>
              <a:t>EDI’s website includes </a:t>
            </a:r>
            <a:r>
              <a:rPr lang="en-US" sz="1600" dirty="0">
                <a:hlinkClick r:id="rId6"/>
              </a:rPr>
              <a:t>Guidance for Faculty and Staff </a:t>
            </a:r>
            <a:r>
              <a:rPr lang="en-US" sz="1600" dirty="0"/>
              <a:t>for more information.  </a:t>
            </a:r>
          </a:p>
        </p:txBody>
      </p:sp>
      <p:pic>
        <p:nvPicPr>
          <p:cNvPr id="2" name="Audio 1">
            <a:hlinkClick r:id="" action="ppaction://media"/>
            <a:extLst>
              <a:ext uri="{FF2B5EF4-FFF2-40B4-BE49-F238E27FC236}">
                <a16:creationId xmlns:a16="http://schemas.microsoft.com/office/drawing/2014/main" id="{9E149485-0E90-4521-8753-5D47BF885371}"/>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3067495"/>
      </p:ext>
    </p:extLst>
  </p:cSld>
  <p:clrMapOvr>
    <a:masterClrMapping/>
  </p:clrMapOvr>
  <mc:AlternateContent xmlns:mc="http://schemas.openxmlformats.org/markup-compatibility/2006" xmlns:p14="http://schemas.microsoft.com/office/powerpoint/2010/main">
    <mc:Choice Requires="p14">
      <p:transition spd="slow" p14:dur="2000" advTm="63762"/>
    </mc:Choice>
    <mc:Fallback xmlns="">
      <p:transition spd="slow" advTm="6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cs typeface="Arial" panose="020B0604020202020204" pitchFamily="34" charset="0"/>
              </a:rPr>
              <a:t>Questions?</a:t>
            </a:r>
            <a:endParaRPr lang="en-US" dirty="0"/>
          </a:p>
        </p:txBody>
      </p:sp>
      <p:sp>
        <p:nvSpPr>
          <p:cNvPr id="4" name="Content Placeholder 3"/>
          <p:cNvSpPr>
            <a:spLocks noGrp="1"/>
          </p:cNvSpPr>
          <p:nvPr>
            <p:ph idx="1"/>
          </p:nvPr>
        </p:nvSpPr>
        <p:spPr>
          <a:xfrm>
            <a:off x="457200" y="2281187"/>
            <a:ext cx="8229600" cy="3975234"/>
          </a:xfrm>
        </p:spPr>
        <p:txBody>
          <a:bodyPr>
            <a:normAutofit fontScale="70000" lnSpcReduction="20000"/>
          </a:bodyPr>
          <a:lstStyle/>
          <a:p>
            <a:pPr marL="0" indent="0">
              <a:spcAft>
                <a:spcPts val="600"/>
              </a:spcAft>
              <a:buNone/>
            </a:pPr>
            <a:r>
              <a:rPr lang="en-US" sz="2000" dirty="0">
                <a:cs typeface="Arial" panose="020B0604020202020204" pitchFamily="34" charset="0"/>
              </a:rPr>
              <a:t>Please feel free to direct any further questions to UB’s </a:t>
            </a:r>
            <a:r>
              <a:rPr lang="en-US" sz="2000" dirty="0">
                <a:cs typeface="Arial" panose="020B0604020202020204" pitchFamily="34" charset="0"/>
                <a:hlinkClick r:id="rId5"/>
              </a:rPr>
              <a:t>Office of Equity, Diversity and Inclusion</a:t>
            </a:r>
            <a:r>
              <a:rPr lang="en-US" sz="2000" dirty="0">
                <a:cs typeface="Arial" panose="020B0604020202020204" pitchFamily="34" charset="0"/>
              </a:rPr>
              <a:t> (EDI):</a:t>
            </a:r>
          </a:p>
          <a:p>
            <a:pPr marL="0" indent="0">
              <a:spcAft>
                <a:spcPts val="600"/>
              </a:spcAft>
              <a:buNone/>
            </a:pPr>
            <a:endParaRPr lang="en-US" sz="2000" dirty="0">
              <a:cs typeface="Arial" panose="020B0604020202020204" pitchFamily="34" charset="0"/>
            </a:endParaRPr>
          </a:p>
          <a:p>
            <a:pPr marL="400050" lvl="1" indent="0">
              <a:spcBef>
                <a:spcPts val="300"/>
              </a:spcBef>
              <a:spcAft>
                <a:spcPts val="300"/>
              </a:spcAft>
              <a:buNone/>
            </a:pPr>
            <a:r>
              <a:rPr lang="en-US" sz="1800" dirty="0">
                <a:cs typeface="Arial" panose="020B0604020202020204" pitchFamily="34" charset="0"/>
              </a:rPr>
              <a:t>406 </a:t>
            </a:r>
            <a:r>
              <a:rPr lang="en-US" sz="1800" dirty="0" err="1">
                <a:cs typeface="Arial" panose="020B0604020202020204" pitchFamily="34" charset="0"/>
              </a:rPr>
              <a:t>Capen</a:t>
            </a:r>
            <a:r>
              <a:rPr lang="en-US" sz="1800" dirty="0">
                <a:cs typeface="Arial" panose="020B0604020202020204" pitchFamily="34" charset="0"/>
              </a:rPr>
              <a:t> Hall</a:t>
            </a:r>
          </a:p>
          <a:p>
            <a:pPr marL="400050" lvl="1" indent="0">
              <a:spcBef>
                <a:spcPts val="300"/>
              </a:spcBef>
              <a:spcAft>
                <a:spcPts val="300"/>
              </a:spcAft>
              <a:buNone/>
            </a:pPr>
            <a:r>
              <a:rPr lang="en-US" sz="1800" dirty="0">
                <a:cs typeface="Arial" panose="020B0604020202020204" pitchFamily="34" charset="0"/>
              </a:rPr>
              <a:t>Buffalo, New York 14260</a:t>
            </a:r>
          </a:p>
          <a:p>
            <a:pPr marL="400050" lvl="1" indent="0">
              <a:spcBef>
                <a:spcPts val="300"/>
              </a:spcBef>
              <a:spcAft>
                <a:spcPts val="300"/>
              </a:spcAft>
              <a:buNone/>
            </a:pPr>
            <a:r>
              <a:rPr lang="en-US" sz="1800" dirty="0">
                <a:cs typeface="Arial" panose="020B0604020202020204" pitchFamily="34" charset="0"/>
              </a:rPr>
              <a:t>Phone:  (716) 645-2266</a:t>
            </a:r>
          </a:p>
          <a:p>
            <a:pPr marL="400050" lvl="1" indent="0">
              <a:spcBef>
                <a:spcPts val="300"/>
              </a:spcBef>
              <a:spcAft>
                <a:spcPts val="300"/>
              </a:spcAft>
              <a:buNone/>
            </a:pPr>
            <a:r>
              <a:rPr lang="en-US" sz="1800" dirty="0">
                <a:cs typeface="Arial" panose="020B0604020202020204" pitchFamily="34" charset="0"/>
              </a:rPr>
              <a:t>Email:	</a:t>
            </a:r>
            <a:r>
              <a:rPr lang="en-US" sz="1800" dirty="0">
                <a:cs typeface="Arial" panose="020B0604020202020204" pitchFamily="34" charset="0"/>
                <a:hlinkClick r:id="rId6"/>
              </a:rPr>
              <a:t>diversity@buffalo.edu</a:t>
            </a:r>
            <a:r>
              <a:rPr lang="en-US" sz="1800" dirty="0">
                <a:cs typeface="Arial" panose="020B0604020202020204" pitchFamily="34" charset="0"/>
              </a:rPr>
              <a:t> </a:t>
            </a:r>
          </a:p>
          <a:p>
            <a:pPr marL="400050" lvl="1" indent="0">
              <a:spcBef>
                <a:spcPts val="300"/>
              </a:spcBef>
              <a:spcAft>
                <a:spcPts val="300"/>
              </a:spcAft>
              <a:buNone/>
            </a:pPr>
            <a:r>
              <a:rPr lang="en-US" sz="1800" dirty="0">
                <a:cs typeface="Arial" panose="020B0604020202020204" pitchFamily="34" charset="0"/>
              </a:rPr>
              <a:t>Web:	</a:t>
            </a:r>
            <a:r>
              <a:rPr lang="en-US" sz="1800" dirty="0">
                <a:cs typeface="Arial" panose="020B0604020202020204" pitchFamily="34" charset="0"/>
                <a:hlinkClick r:id="rId5"/>
              </a:rPr>
              <a:t>www.buffalo.edu/equity</a:t>
            </a:r>
            <a:endParaRPr lang="en-US" sz="1800" dirty="0">
              <a:cs typeface="Arial" panose="020B0604020202020204" pitchFamily="34" charset="0"/>
            </a:endParaRPr>
          </a:p>
          <a:p>
            <a:pPr marL="400050" lvl="1" indent="0">
              <a:spcAft>
                <a:spcPts val="600"/>
              </a:spcAft>
              <a:buNone/>
            </a:pPr>
            <a:endParaRPr lang="en-US" sz="1800" dirty="0">
              <a:cs typeface="Arial" panose="020B0604020202020204" pitchFamily="34" charset="0"/>
            </a:endParaRPr>
          </a:p>
          <a:p>
            <a:pPr marL="0" indent="0">
              <a:spcAft>
                <a:spcPts val="600"/>
              </a:spcAft>
              <a:buNone/>
            </a:pPr>
            <a:r>
              <a:rPr lang="en-US" sz="2000" dirty="0">
                <a:cs typeface="Arial" panose="020B0604020202020204" pitchFamily="34" charset="0"/>
              </a:rPr>
              <a:t>You can call anonymously if you would prefer not to give your name.</a:t>
            </a:r>
          </a:p>
          <a:p>
            <a:pPr marL="0" indent="0">
              <a:spcAft>
                <a:spcPts val="600"/>
              </a:spcAft>
              <a:buNone/>
            </a:pPr>
            <a:r>
              <a:rPr lang="en-US" sz="2000" dirty="0">
                <a:cs typeface="Arial" panose="020B0604020202020204" pitchFamily="34" charset="0"/>
              </a:rPr>
              <a:t>You may also consult with your area’s </a:t>
            </a:r>
            <a:r>
              <a:rPr lang="en-US" sz="2000" dirty="0">
                <a:cs typeface="Arial" panose="020B0604020202020204" pitchFamily="34" charset="0"/>
                <a:hlinkClick r:id="rId7"/>
              </a:rPr>
              <a:t>Sexual Harassment Information Advisor</a:t>
            </a:r>
            <a:r>
              <a:rPr lang="en-US" sz="2000" dirty="0">
                <a:cs typeface="Arial" panose="020B0604020202020204" pitchFamily="34" charset="0"/>
              </a:rPr>
              <a:t>.  Advisors serve as unit-level contacts who can hear concerns and liaison with EDI.  A list of Advisors is available on EDI’s website at </a:t>
            </a:r>
            <a:r>
              <a:rPr lang="en-US" sz="2000" dirty="0">
                <a:hlinkClick r:id="rId7"/>
              </a:rPr>
              <a:t>http://www.buffalo.edu/equity/obtaining-assistance/sex-discrimination-and-sexual-harassment/sexual-harassment-information-advisors.html</a:t>
            </a:r>
            <a:r>
              <a:rPr lang="en-US" sz="2000" dirty="0">
                <a:cs typeface="Arial" panose="020B0604020202020204" pitchFamily="34" charset="0"/>
              </a:rPr>
              <a:t> </a:t>
            </a:r>
          </a:p>
          <a:p>
            <a:pPr marL="0" indent="0">
              <a:spcAft>
                <a:spcPts val="600"/>
              </a:spcAft>
              <a:buNone/>
            </a:pPr>
            <a:endParaRPr lang="en-US" sz="2000" dirty="0">
              <a:cs typeface="Arial" panose="020B0604020202020204" pitchFamily="34" charset="0"/>
            </a:endParaRPr>
          </a:p>
          <a:p>
            <a:pPr marL="0" indent="0">
              <a:spcAft>
                <a:spcPts val="600"/>
              </a:spcAft>
              <a:buNone/>
            </a:pPr>
            <a:r>
              <a:rPr lang="en-US" sz="2000" dirty="0">
                <a:cs typeface="Arial" panose="020B0604020202020204" pitchFamily="34" charset="0"/>
              </a:rPr>
              <a:t> </a:t>
            </a:r>
            <a:endParaRPr lang="en-US" dirty="0"/>
          </a:p>
        </p:txBody>
      </p:sp>
      <p:pic>
        <p:nvPicPr>
          <p:cNvPr id="5" name="Audio 4">
            <a:hlinkClick r:id="" action="ppaction://media"/>
            <a:extLst>
              <a:ext uri="{FF2B5EF4-FFF2-40B4-BE49-F238E27FC236}">
                <a16:creationId xmlns:a16="http://schemas.microsoft.com/office/drawing/2014/main" id="{E5BEEF61-8F58-4CFB-B7F1-704A6E1D07D6}"/>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28617668"/>
      </p:ext>
    </p:extLst>
  </p:cSld>
  <p:clrMapOvr>
    <a:masterClrMapping/>
  </p:clrMapOvr>
  <mc:AlternateContent xmlns:mc="http://schemas.openxmlformats.org/markup-compatibility/2006" xmlns:p14="http://schemas.microsoft.com/office/powerpoint/2010/main">
    <mc:Choice Requires="p14">
      <p:transition spd="slow" p14:dur="2000" advTm="27347"/>
    </mc:Choice>
    <mc:Fallback xmlns="">
      <p:transition spd="slow" advTm="27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05372" y="2436615"/>
            <a:ext cx="4629771" cy="2460048"/>
          </a:xfrm>
        </p:spPr>
        <p:txBody>
          <a:bodyPr>
            <a:normAutofit/>
          </a:bodyPr>
          <a:lstStyle/>
          <a:p>
            <a:pPr algn="l"/>
            <a:r>
              <a:rPr lang="en-US" sz="2800" b="1" dirty="0"/>
              <a:t>SUNY Sexual Harassment </a:t>
            </a:r>
            <a:br>
              <a:rPr lang="en-US" sz="2800" b="1" dirty="0"/>
            </a:br>
            <a:r>
              <a:rPr lang="en-US" sz="2800" b="1" dirty="0"/>
              <a:t>Prevention Training</a:t>
            </a:r>
            <a:br>
              <a:rPr lang="en-US" sz="2800" b="1" dirty="0"/>
            </a:br>
            <a:r>
              <a:rPr lang="en-US" sz="2800" dirty="0">
                <a:cs typeface="Arial" pitchFamily="34" charset="0"/>
              </a:rPr>
              <a:t/>
            </a:r>
            <a:br>
              <a:rPr lang="en-US" sz="2800" dirty="0">
                <a:cs typeface="Arial" pitchFamily="34" charset="0"/>
              </a:rPr>
            </a:br>
            <a:r>
              <a:rPr lang="en-US" sz="2800" b="1" dirty="0">
                <a:cs typeface="Arial" pitchFamily="34" charset="0"/>
              </a:rPr>
              <a:t>Thank You</a:t>
            </a:r>
            <a:endParaRPr lang="en-US" sz="2800" b="1" dirty="0"/>
          </a:p>
        </p:txBody>
      </p:sp>
      <p:sp>
        <p:nvSpPr>
          <p:cNvPr id="3" name="Subtitle 2"/>
          <p:cNvSpPr>
            <a:spLocks noGrp="1"/>
          </p:cNvSpPr>
          <p:nvPr>
            <p:ph type="subTitle" idx="1"/>
          </p:nvPr>
        </p:nvSpPr>
        <p:spPr>
          <a:xfrm>
            <a:off x="0" y="5140108"/>
            <a:ext cx="5802086" cy="1489293"/>
          </a:xfrm>
        </p:spPr>
        <p:txBody>
          <a:bodyPr>
            <a:normAutofit/>
          </a:bodyPr>
          <a:lstStyle/>
          <a:p>
            <a:pPr marL="0" lvl="8" indent="344488" algn="l"/>
            <a:r>
              <a:rPr lang="en-US" sz="2800" dirty="0">
                <a:solidFill>
                  <a:srgbClr val="FFFF00"/>
                </a:solidFill>
                <a:latin typeface="Arial" pitchFamily="34" charset="0"/>
                <a:cs typeface="Arial" pitchFamily="34" charset="0"/>
              </a:rPr>
              <a:t>SUNY Office of General Counsel</a:t>
            </a:r>
          </a:p>
          <a:p>
            <a:pPr marL="344488" lvl="8" algn="l"/>
            <a:r>
              <a:rPr lang="en-US" sz="2800" dirty="0">
                <a:solidFill>
                  <a:srgbClr val="FFFF00"/>
                </a:solidFill>
                <a:latin typeface="Arial" pitchFamily="34" charset="0"/>
                <a:cs typeface="Arial" pitchFamily="34" charset="0"/>
              </a:rPr>
              <a:t>Introductory Training 2019</a:t>
            </a:r>
          </a:p>
          <a:p>
            <a:pPr algn="l"/>
            <a:endParaRPr lang="en-US" dirty="0"/>
          </a:p>
        </p:txBody>
      </p:sp>
      <p:pic>
        <p:nvPicPr>
          <p:cNvPr id="4" name="Audio 3">
            <a:hlinkClick r:id="" action="ppaction://media"/>
            <a:extLst>
              <a:ext uri="{FF2B5EF4-FFF2-40B4-BE49-F238E27FC236}">
                <a16:creationId xmlns:a16="http://schemas.microsoft.com/office/drawing/2014/main" id="{41C1A7A3-D6B5-4CF8-B3F7-946A735536AA}"/>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922044"/>
      </p:ext>
    </p:extLst>
  </p:cSld>
  <p:clrMapOvr>
    <a:masterClrMapping/>
  </p:clrMapOvr>
  <mc:AlternateContent xmlns:mc="http://schemas.openxmlformats.org/markup-compatibility/2006" xmlns:p14="http://schemas.microsoft.com/office/powerpoint/2010/main">
    <mc:Choice Requires="p14">
      <p:transition spd="slow" p14:dur="2000" advTm="9485"/>
    </mc:Choice>
    <mc:Fallback xmlns="">
      <p:transition spd="slow" advTm="9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Will Cover</a:t>
            </a:r>
          </a:p>
        </p:txBody>
      </p:sp>
      <p:sp>
        <p:nvSpPr>
          <p:cNvPr id="3" name="Content Placeholder 2"/>
          <p:cNvSpPr>
            <a:spLocks noGrp="1"/>
          </p:cNvSpPr>
          <p:nvPr>
            <p:ph idx="1"/>
          </p:nvPr>
        </p:nvSpPr>
        <p:spPr/>
        <p:txBody>
          <a:bodyPr>
            <a:normAutofit/>
          </a:bodyPr>
          <a:lstStyle/>
          <a:p>
            <a:pPr>
              <a:spcAft>
                <a:spcPts val="600"/>
              </a:spcAft>
            </a:pPr>
            <a:r>
              <a:rPr lang="en-US" sz="2800" dirty="0"/>
              <a:t>Definitions and examples</a:t>
            </a:r>
          </a:p>
          <a:p>
            <a:pPr lvl="1">
              <a:spcBef>
                <a:spcPts val="0"/>
              </a:spcBef>
              <a:spcAft>
                <a:spcPts val="600"/>
              </a:spcAft>
            </a:pPr>
            <a:r>
              <a:rPr lang="en-US" sz="2400" dirty="0"/>
              <a:t>Types of Sexual Harassment</a:t>
            </a:r>
          </a:p>
          <a:p>
            <a:pPr lvl="1">
              <a:spcBef>
                <a:spcPts val="0"/>
              </a:spcBef>
              <a:spcAft>
                <a:spcPts val="600"/>
              </a:spcAft>
            </a:pPr>
            <a:r>
              <a:rPr lang="en-US" sz="2400" dirty="0"/>
              <a:t>Sex Stereotyping</a:t>
            </a:r>
          </a:p>
          <a:p>
            <a:pPr lvl="1">
              <a:spcBef>
                <a:spcPts val="0"/>
              </a:spcBef>
              <a:spcAft>
                <a:spcPts val="600"/>
              </a:spcAft>
            </a:pPr>
            <a:r>
              <a:rPr lang="en-US" sz="2400" dirty="0"/>
              <a:t>Retaliation</a:t>
            </a:r>
          </a:p>
          <a:p>
            <a:pPr>
              <a:spcAft>
                <a:spcPts val="600"/>
              </a:spcAft>
            </a:pPr>
            <a:r>
              <a:rPr lang="en-US" sz="2800" dirty="0"/>
              <a:t>Recognizing harassment and what comes next</a:t>
            </a:r>
          </a:p>
          <a:p>
            <a:pPr>
              <a:spcAft>
                <a:spcPts val="600"/>
              </a:spcAft>
            </a:pPr>
            <a:r>
              <a:rPr lang="en-US" sz="2800" dirty="0"/>
              <a:t>Available resources, both internal and external</a:t>
            </a:r>
          </a:p>
        </p:txBody>
      </p:sp>
      <p:pic>
        <p:nvPicPr>
          <p:cNvPr id="4" name="Audio 3">
            <a:hlinkClick r:id="" action="ppaction://media"/>
            <a:extLst>
              <a:ext uri="{FF2B5EF4-FFF2-40B4-BE49-F238E27FC236}">
                <a16:creationId xmlns:a16="http://schemas.microsoft.com/office/drawing/2014/main" id="{0870D017-3BAE-487F-B4D4-C8F39C8FD3ED}"/>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5258672"/>
      </p:ext>
    </p:extLst>
  </p:cSld>
  <p:clrMapOvr>
    <a:masterClrMapping/>
  </p:clrMapOvr>
  <mc:AlternateContent xmlns:mc="http://schemas.openxmlformats.org/markup-compatibility/2006" xmlns:p14="http://schemas.microsoft.com/office/powerpoint/2010/main">
    <mc:Choice Requires="p14">
      <p:transition spd="slow" p14:dur="2000" advTm="27575"/>
    </mc:Choice>
    <mc:Fallback xmlns="">
      <p:transition spd="slow" advTm="27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p:cNvSpPr>
            <a:spLocks noGrp="1"/>
          </p:cNvSpPr>
          <p:nvPr>
            <p:ph type="title"/>
          </p:nvPr>
        </p:nvSpPr>
        <p:spPr>
          <a:xfrm>
            <a:off x="427038" y="1320800"/>
            <a:ext cx="7886700" cy="508000"/>
          </a:xfrm>
        </p:spPr>
        <p:txBody>
          <a:bodyPr>
            <a:noAutofit/>
          </a:bodyPr>
          <a:lstStyle/>
          <a:p>
            <a:r>
              <a:rPr lang="en-US" altLang="en-US" sz="2800" dirty="0">
                <a:latin typeface="Georgia" panose="02040502050405020303" pitchFamily="18" charset="0"/>
                <a:ea typeface="Georgia" panose="02040502050405020303" pitchFamily="18" charset="0"/>
                <a:cs typeface="Georgia" panose="02040502050405020303" pitchFamily="18" charset="0"/>
              </a:rPr>
              <a:t>UB Discrimination and Harassment Policy</a:t>
            </a:r>
          </a:p>
        </p:txBody>
      </p:sp>
      <p:sp>
        <p:nvSpPr>
          <p:cNvPr id="3" name="Content Placeholder 2"/>
          <p:cNvSpPr>
            <a:spLocks noGrp="1"/>
          </p:cNvSpPr>
          <p:nvPr>
            <p:ph type="body" idx="10"/>
          </p:nvPr>
        </p:nvSpPr>
        <p:spPr>
          <a:xfrm>
            <a:off x="425450" y="1963555"/>
            <a:ext cx="6418263" cy="4186988"/>
          </a:xfrm>
        </p:spPr>
        <p:txBody>
          <a:bodyPr/>
          <a:lstStyle/>
          <a:p>
            <a:pPr marL="38100" indent="0">
              <a:spcBef>
                <a:spcPts val="0"/>
              </a:spcBef>
              <a:buNone/>
              <a:defRPr/>
            </a:pPr>
            <a:r>
              <a:rPr lang="en-US" sz="1600" dirty="0"/>
              <a:t>Prohibits adverse treatment based upon a protected category (race, national origin, color, religion, sex, sexual orientation, age and other bases)</a:t>
            </a:r>
          </a:p>
          <a:p>
            <a:pPr>
              <a:spcBef>
                <a:spcPts val="0"/>
              </a:spcBef>
              <a:defRPr/>
            </a:pPr>
            <a:endParaRPr lang="en-US" sz="1600" dirty="0"/>
          </a:p>
          <a:p>
            <a:pPr marL="38100" indent="0">
              <a:spcBef>
                <a:spcPts val="0"/>
              </a:spcBef>
              <a:buNone/>
              <a:defRPr/>
            </a:pPr>
            <a:r>
              <a:rPr lang="en-US" sz="1600" dirty="0"/>
              <a:t>Provides for prompt and effective remedial action to stop harassing behavior</a:t>
            </a:r>
          </a:p>
          <a:p>
            <a:pPr>
              <a:spcBef>
                <a:spcPts val="0"/>
              </a:spcBef>
              <a:defRPr/>
            </a:pPr>
            <a:endParaRPr lang="en-US" sz="1600" dirty="0"/>
          </a:p>
          <a:p>
            <a:pPr marL="38100" indent="0">
              <a:spcBef>
                <a:spcPts val="0"/>
              </a:spcBef>
              <a:buNone/>
              <a:defRPr/>
            </a:pPr>
            <a:r>
              <a:rPr lang="en-US" sz="1600" dirty="0"/>
              <a:t>Expressly forbids retaliation</a:t>
            </a:r>
          </a:p>
          <a:p>
            <a:pPr>
              <a:spcBef>
                <a:spcPts val="0"/>
              </a:spcBef>
              <a:defRPr/>
            </a:pPr>
            <a:endParaRPr lang="en-US" sz="1600" dirty="0"/>
          </a:p>
          <a:p>
            <a:pPr marL="38100" indent="0">
              <a:spcBef>
                <a:spcPts val="0"/>
              </a:spcBef>
              <a:buNone/>
              <a:defRPr/>
            </a:pPr>
            <a:r>
              <a:rPr lang="en-US" sz="1600" dirty="0"/>
              <a:t>Requires reasonable accommodations absent undue hardship.</a:t>
            </a:r>
          </a:p>
          <a:p>
            <a:pPr marL="38100" indent="0">
              <a:spcBef>
                <a:spcPts val="0"/>
              </a:spcBef>
              <a:buNone/>
              <a:defRPr/>
            </a:pPr>
            <a:r>
              <a:rPr lang="en-US" sz="1600" dirty="0"/>
              <a:t>Information </a:t>
            </a:r>
          </a:p>
          <a:p>
            <a:pPr marL="38100" indent="0">
              <a:spcBef>
                <a:spcPts val="0"/>
              </a:spcBef>
              <a:buNone/>
              <a:defRPr/>
            </a:pPr>
            <a:endParaRPr lang="en-US" sz="1600" dirty="0"/>
          </a:p>
          <a:p>
            <a:pPr marL="38100" indent="0">
              <a:spcBef>
                <a:spcPts val="0"/>
              </a:spcBef>
              <a:buNone/>
              <a:defRPr/>
            </a:pPr>
            <a:r>
              <a:rPr lang="en-US" sz="1600" dirty="0"/>
              <a:t>Information about </a:t>
            </a:r>
            <a:r>
              <a:rPr lang="en-US" sz="1600" dirty="0">
                <a:hlinkClick r:id="rId5"/>
              </a:rPr>
              <a:t>filing a complaint </a:t>
            </a:r>
            <a:r>
              <a:rPr lang="en-US" sz="1600" dirty="0"/>
              <a:t>and an </a:t>
            </a:r>
            <a:r>
              <a:rPr lang="en-US" sz="1600" dirty="0">
                <a:hlinkClick r:id="rId6"/>
              </a:rPr>
              <a:t>Information Intake Form </a:t>
            </a:r>
            <a:r>
              <a:rPr lang="en-US" sz="1600" dirty="0"/>
              <a:t>are available at </a:t>
            </a:r>
            <a:r>
              <a:rPr lang="en-US" sz="1600" dirty="0">
                <a:hlinkClick r:id="rId7"/>
              </a:rPr>
              <a:t>www.buffalo.edu/equity</a:t>
            </a:r>
            <a:r>
              <a:rPr lang="en-US" sz="1600" dirty="0"/>
              <a:t>.  </a:t>
            </a:r>
          </a:p>
        </p:txBody>
      </p:sp>
      <p:pic>
        <p:nvPicPr>
          <p:cNvPr id="9" name="Audio 8">
            <a:hlinkClick r:id="" action="ppaction://media"/>
            <a:extLst>
              <a:ext uri="{FF2B5EF4-FFF2-40B4-BE49-F238E27FC236}">
                <a16:creationId xmlns:a16="http://schemas.microsoft.com/office/drawing/2014/main" id="{E2E47CED-9987-40CE-B297-DCBF6D2751A3}"/>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5312350"/>
      </p:ext>
    </p:extLst>
  </p:cSld>
  <p:clrMapOvr>
    <a:masterClrMapping/>
  </p:clrMapOvr>
  <mc:AlternateContent xmlns:mc="http://schemas.openxmlformats.org/markup-compatibility/2006" xmlns:p14="http://schemas.microsoft.com/office/powerpoint/2010/main">
    <mc:Choice Requires="p14">
      <p:transition spd="slow" p14:dur="2000" advTm="45960"/>
    </mc:Choice>
    <mc:Fallback xmlns="">
      <p:transition spd="slow" advTm="4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 Discrimination</a:t>
            </a:r>
          </a:p>
        </p:txBody>
      </p:sp>
      <p:sp>
        <p:nvSpPr>
          <p:cNvPr id="3" name="Content Placeholder 2"/>
          <p:cNvSpPr>
            <a:spLocks noGrp="1"/>
          </p:cNvSpPr>
          <p:nvPr>
            <p:ph idx="1"/>
          </p:nvPr>
        </p:nvSpPr>
        <p:spPr/>
        <p:txBody>
          <a:bodyPr>
            <a:noAutofit/>
          </a:bodyPr>
          <a:lstStyle/>
          <a:p>
            <a:pPr marL="6350" indent="0">
              <a:buNone/>
            </a:pPr>
            <a:r>
              <a:rPr lang="en-US" sz="2600" dirty="0">
                <a:latin typeface="Arial"/>
                <a:cs typeface="Arial"/>
              </a:rPr>
              <a:t>Sex discrimination includes all forms of sexual harassment, including verbal sexual harassment and sexual violence </a:t>
            </a:r>
            <a:r>
              <a:rPr lang="en-US" sz="2600" b="1" u="sng" dirty="0">
                <a:latin typeface="Arial"/>
                <a:cs typeface="Arial"/>
              </a:rPr>
              <a:t>by</a:t>
            </a:r>
            <a:r>
              <a:rPr lang="en-US" sz="2600" dirty="0">
                <a:latin typeface="Arial"/>
                <a:cs typeface="Arial"/>
              </a:rPr>
              <a:t> employees, students, or third parties </a:t>
            </a:r>
            <a:r>
              <a:rPr lang="en-US" sz="2600" b="1" u="sng" dirty="0">
                <a:latin typeface="Arial"/>
                <a:cs typeface="Arial"/>
              </a:rPr>
              <a:t>against</a:t>
            </a:r>
            <a:r>
              <a:rPr lang="en-US" sz="2600" dirty="0">
                <a:latin typeface="Arial"/>
                <a:cs typeface="Arial"/>
              </a:rPr>
              <a:t> employees, students, or third parties.</a:t>
            </a:r>
          </a:p>
          <a:p>
            <a:pPr marL="6350" indent="0">
              <a:buNone/>
            </a:pPr>
            <a:endParaRPr lang="en-US" sz="2600" dirty="0">
              <a:cs typeface="Arial" panose="020B0604020202020204" pitchFamily="34" charset="0"/>
            </a:endParaRPr>
          </a:p>
          <a:p>
            <a:pPr marL="6350" indent="0">
              <a:buNone/>
            </a:pPr>
            <a:r>
              <a:rPr lang="en-US" sz="2600" dirty="0">
                <a:latin typeface="Arial"/>
                <a:cs typeface="Arial"/>
              </a:rPr>
              <a:t>Anyone can be a Reporting Individual or a Respondent. Discrimination can impact </a:t>
            </a:r>
            <a:r>
              <a:rPr lang="en-US" sz="2600" b="1" dirty="0">
                <a:latin typeface="Arial"/>
                <a:cs typeface="Arial"/>
              </a:rPr>
              <a:t>all genders</a:t>
            </a:r>
            <a:r>
              <a:rPr lang="en-US" sz="2600" dirty="0">
                <a:latin typeface="Arial"/>
                <a:cs typeface="Arial"/>
              </a:rPr>
              <a:t> and </a:t>
            </a:r>
            <a:r>
              <a:rPr lang="en-US" sz="2600" b="1" dirty="0">
                <a:latin typeface="Arial"/>
                <a:cs typeface="Arial"/>
              </a:rPr>
              <a:t>employees at all ranks</a:t>
            </a:r>
            <a:r>
              <a:rPr lang="en-US" sz="2600" dirty="0">
                <a:latin typeface="Arial"/>
                <a:cs typeface="Arial"/>
              </a:rPr>
              <a:t> of the institution.</a:t>
            </a:r>
          </a:p>
          <a:p>
            <a:endParaRPr lang="en-US" dirty="0"/>
          </a:p>
        </p:txBody>
      </p:sp>
      <p:pic>
        <p:nvPicPr>
          <p:cNvPr id="4" name="Audio 3">
            <a:hlinkClick r:id="" action="ppaction://media"/>
            <a:extLst>
              <a:ext uri="{FF2B5EF4-FFF2-40B4-BE49-F238E27FC236}">
                <a16:creationId xmlns:a16="http://schemas.microsoft.com/office/drawing/2014/main" id="{CBC4697E-EA73-48E2-915A-1526AA796CF9}"/>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50336886"/>
      </p:ext>
    </p:extLst>
  </p:cSld>
  <p:clrMapOvr>
    <a:masterClrMapping/>
  </p:clrMapOvr>
  <mc:AlternateContent xmlns:mc="http://schemas.openxmlformats.org/markup-compatibility/2006" xmlns:p14="http://schemas.microsoft.com/office/powerpoint/2010/main">
    <mc:Choice Requires="p14">
      <p:transition spd="slow" p14:dur="2000" advTm="38313"/>
    </mc:Choice>
    <mc:Fallback xmlns="">
      <p:transition spd="slow" advTm="38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Sexual Harassment</a:t>
            </a:r>
          </a:p>
        </p:txBody>
      </p:sp>
      <p:sp>
        <p:nvSpPr>
          <p:cNvPr id="3" name="Content Placeholder 2"/>
          <p:cNvSpPr>
            <a:spLocks noGrp="1"/>
          </p:cNvSpPr>
          <p:nvPr>
            <p:ph idx="1"/>
          </p:nvPr>
        </p:nvSpPr>
        <p:spPr>
          <a:xfrm>
            <a:off x="457200" y="1600200"/>
            <a:ext cx="8229600" cy="4656221"/>
          </a:xfrm>
        </p:spPr>
        <p:txBody>
          <a:bodyPr>
            <a:noAutofit/>
          </a:bodyPr>
          <a:lstStyle/>
          <a:p>
            <a:pPr marL="0" indent="0">
              <a:spcBef>
                <a:spcPts val="200"/>
              </a:spcBef>
              <a:buNone/>
            </a:pPr>
            <a:r>
              <a:rPr lang="en-US" sz="1800" b="1" dirty="0">
                <a:latin typeface="Arial"/>
                <a:cs typeface="Arial"/>
              </a:rPr>
              <a:t>Sexual harassment </a:t>
            </a:r>
            <a:r>
              <a:rPr lang="en-US" sz="1800" dirty="0">
                <a:latin typeface="Arial"/>
                <a:cs typeface="Arial"/>
              </a:rPr>
              <a:t>is a form of </a:t>
            </a:r>
            <a:r>
              <a:rPr lang="en-US" sz="1800" b="1" dirty="0">
                <a:latin typeface="Arial"/>
                <a:cs typeface="Arial"/>
              </a:rPr>
              <a:t>workplace discrimination</a:t>
            </a:r>
            <a:r>
              <a:rPr lang="en-US" sz="1800" dirty="0">
                <a:latin typeface="Arial"/>
                <a:cs typeface="Arial"/>
              </a:rPr>
              <a:t> and </a:t>
            </a:r>
            <a:r>
              <a:rPr lang="en-US" sz="1800" b="1" dirty="0">
                <a:latin typeface="Arial"/>
                <a:cs typeface="Arial"/>
              </a:rPr>
              <a:t>employee misconduct</a:t>
            </a:r>
            <a:r>
              <a:rPr lang="en-US" sz="1800" dirty="0">
                <a:latin typeface="Arial"/>
                <a:cs typeface="Arial"/>
              </a:rPr>
              <a:t>, as well as a form of discrimination in the academic setting.</a:t>
            </a:r>
          </a:p>
          <a:p>
            <a:pPr marL="0" indent="0">
              <a:spcBef>
                <a:spcPts val="200"/>
              </a:spcBef>
              <a:buNone/>
            </a:pPr>
            <a:endParaRPr lang="en-US" sz="1800" dirty="0">
              <a:latin typeface="Arial"/>
              <a:cs typeface="Arial"/>
            </a:endParaRPr>
          </a:p>
          <a:p>
            <a:pPr marL="0" indent="0">
              <a:spcBef>
                <a:spcPts val="200"/>
              </a:spcBef>
              <a:buNone/>
            </a:pPr>
            <a:r>
              <a:rPr lang="en-US" sz="1800" dirty="0">
                <a:latin typeface="Arial"/>
                <a:cs typeface="Arial"/>
              </a:rPr>
              <a:t>Sexual harassment is unlawful, and all employees and students have a </a:t>
            </a:r>
            <a:r>
              <a:rPr lang="en-US" sz="1800" b="1" dirty="0">
                <a:latin typeface="Arial"/>
                <a:cs typeface="Arial"/>
              </a:rPr>
              <a:t>legal right</a:t>
            </a:r>
            <a:r>
              <a:rPr lang="en-US" sz="1800" dirty="0">
                <a:latin typeface="Arial"/>
                <a:cs typeface="Arial"/>
              </a:rPr>
              <a:t> to a workplace and a campus free from sexual harassment.</a:t>
            </a:r>
          </a:p>
          <a:p>
            <a:pPr marL="690563" indent="-292100">
              <a:spcBef>
                <a:spcPts val="200"/>
              </a:spcBef>
            </a:pPr>
            <a:r>
              <a:rPr lang="en-US" sz="1800" dirty="0">
                <a:latin typeface="Arial"/>
                <a:cs typeface="Arial"/>
              </a:rPr>
              <a:t>Authority: Federal and State Law, including the New York Human Rights Law, Title VII of the Civil Rights Act of 1964, Title IX of the Education Amendments of 1972, prohibit unequal treatment on the basis of sex/gender.</a:t>
            </a:r>
            <a:r>
              <a:rPr lang="en-US" sz="1800" dirty="0">
                <a:cs typeface="Calibri"/>
              </a:rPr>
              <a:t/>
            </a:r>
            <a:br>
              <a:rPr lang="en-US" sz="1800" dirty="0">
                <a:cs typeface="Calibri"/>
              </a:rPr>
            </a:br>
            <a:endParaRPr lang="en-US" sz="1800" dirty="0">
              <a:latin typeface="Arial"/>
              <a:cs typeface="Arial"/>
            </a:endParaRPr>
          </a:p>
          <a:p>
            <a:pPr marL="0" indent="0">
              <a:spcBef>
                <a:spcPts val="200"/>
              </a:spcBef>
              <a:buNone/>
            </a:pPr>
            <a:r>
              <a:rPr lang="en-US" sz="1800" dirty="0">
                <a:latin typeface="Arial"/>
                <a:cs typeface="Arial"/>
              </a:rPr>
              <a:t>Employees and students can enforce this right by filing a complaint internally with the University, or with a government agency, or in a court under federal or state anti-discrimination laws.</a:t>
            </a:r>
          </a:p>
          <a:p>
            <a:pPr marL="682625" indent="-277813"/>
            <a:r>
              <a:rPr lang="en-US" sz="1800" dirty="0">
                <a:latin typeface="Arial"/>
                <a:cs typeface="Arial"/>
              </a:rPr>
              <a:t>See </a:t>
            </a:r>
            <a:r>
              <a:rPr lang="en-US" sz="1800" dirty="0">
                <a:latin typeface="Arial"/>
                <a:cs typeface="Arial"/>
                <a:hlinkClick r:id="rId5"/>
              </a:rPr>
              <a:t>UB Discrimination and Harassment Policy </a:t>
            </a:r>
            <a:r>
              <a:rPr lang="en-US" sz="1800" dirty="0"/>
              <a:t>(</a:t>
            </a:r>
            <a:r>
              <a:rPr lang="en-US" sz="1800" dirty="0">
                <a:hlinkClick r:id="rId5"/>
              </a:rPr>
              <a:t>http://www.buffalo.edu/administrative-services/policy1/ub-policy-lib/discrimination-harassment.html</a:t>
            </a:r>
            <a:r>
              <a:rPr lang="en-US" sz="1800" dirty="0">
                <a:latin typeface="Arial"/>
                <a:cs typeface="Arial"/>
              </a:rPr>
              <a:t>)</a:t>
            </a:r>
            <a:endParaRPr lang="en-US" sz="1800" dirty="0">
              <a:latin typeface="Arial"/>
              <a:cs typeface="Arial"/>
              <a:hlinkClick r:id="rId6"/>
            </a:endParaRPr>
          </a:p>
        </p:txBody>
      </p:sp>
      <p:pic>
        <p:nvPicPr>
          <p:cNvPr id="4" name="Audio 3">
            <a:hlinkClick r:id="" action="ppaction://media"/>
            <a:extLst>
              <a:ext uri="{FF2B5EF4-FFF2-40B4-BE49-F238E27FC236}">
                <a16:creationId xmlns:a16="http://schemas.microsoft.com/office/drawing/2014/main" id="{218165CC-D43E-41F8-93D9-963488B60733}"/>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1680905"/>
      </p:ext>
    </p:extLst>
  </p:cSld>
  <p:clrMapOvr>
    <a:masterClrMapping/>
  </p:clrMapOvr>
  <mc:AlternateContent xmlns:mc="http://schemas.openxmlformats.org/markup-compatibility/2006" xmlns:p14="http://schemas.microsoft.com/office/powerpoint/2010/main">
    <mc:Choice Requires="p14">
      <p:transition spd="slow" p14:dur="2000" advTm="40126"/>
    </mc:Choice>
    <mc:Fallback xmlns="">
      <p:transition spd="slow" advTm="4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a:cs typeface="Arial"/>
              </a:rPr>
              <a:t>What Is Sexual Harassment?</a:t>
            </a:r>
            <a:endParaRPr lang="en-US" dirty="0"/>
          </a:p>
        </p:txBody>
      </p:sp>
      <p:sp>
        <p:nvSpPr>
          <p:cNvPr id="3" name="Content Placeholder 2"/>
          <p:cNvSpPr>
            <a:spLocks noGrp="1"/>
          </p:cNvSpPr>
          <p:nvPr>
            <p:ph idx="1"/>
          </p:nvPr>
        </p:nvSpPr>
        <p:spPr/>
        <p:txBody>
          <a:bodyPr>
            <a:noAutofit/>
          </a:bodyPr>
          <a:lstStyle/>
          <a:p>
            <a:pPr marL="0" indent="0">
              <a:spcBef>
                <a:spcPts val="0"/>
              </a:spcBef>
              <a:spcAft>
                <a:spcPts val="600"/>
              </a:spcAft>
              <a:buNone/>
            </a:pPr>
            <a:r>
              <a:rPr lang="en-US" sz="2400" dirty="0">
                <a:latin typeface="Arial"/>
                <a:cs typeface="Arial"/>
              </a:rPr>
              <a:t>It includes unwelcome conduct, either of a sexual nature or which is directed at an individual because of that individual's sex when:</a:t>
            </a:r>
            <a:endParaRPr lang="en-US" sz="2400" strike="sngStrike" dirty="0">
              <a:latin typeface="Arial"/>
              <a:cs typeface="Arial"/>
            </a:endParaRPr>
          </a:p>
          <a:p>
            <a:pPr marL="463550" indent="-457200">
              <a:spcBef>
                <a:spcPts val="0"/>
              </a:spcBef>
              <a:spcAft>
                <a:spcPts val="600"/>
              </a:spcAft>
            </a:pPr>
            <a:r>
              <a:rPr lang="en-US" sz="2000" dirty="0">
                <a:latin typeface="Arial"/>
                <a:cs typeface="Arial"/>
              </a:rPr>
              <a:t>Such conduct has the purpose or effect of unreasonably interfering with an individual's work or academic performance, or creating an intimidating, hostile, or offensive work or learning environment. (Hostile Environment)</a:t>
            </a:r>
            <a:endParaRPr lang="en-US" sz="2000" strike="sngStrike" dirty="0">
              <a:latin typeface="Arial"/>
              <a:cs typeface="Arial"/>
            </a:endParaRPr>
          </a:p>
          <a:p>
            <a:pPr marL="463550" indent="-457200">
              <a:spcBef>
                <a:spcPts val="0"/>
              </a:spcBef>
              <a:spcAft>
                <a:spcPts val="600"/>
              </a:spcAft>
            </a:pPr>
            <a:r>
              <a:rPr lang="en-US" sz="2000" dirty="0">
                <a:latin typeface="Arial"/>
                <a:cs typeface="Arial"/>
              </a:rPr>
              <a:t>Such conduct is made either explicitly or implicitly a term or condition of employment or academic benefit (Quid Pro Quo)</a:t>
            </a:r>
          </a:p>
          <a:p>
            <a:pPr marL="463550" indent="-457200">
              <a:spcBef>
                <a:spcPts val="0"/>
              </a:spcBef>
              <a:spcAft>
                <a:spcPts val="600"/>
              </a:spcAft>
            </a:pPr>
            <a:r>
              <a:rPr lang="en-US" sz="2000" dirty="0">
                <a:latin typeface="Arial"/>
                <a:cs typeface="Arial"/>
              </a:rPr>
              <a:t>Submission to or rejection of such conduct is used as the basis for employment or academic decisions (Quid Pro Quo)</a:t>
            </a:r>
            <a:endParaRPr lang="en-US" sz="2000" i="1" dirty="0">
              <a:latin typeface="Arial"/>
              <a:cs typeface="Arial"/>
            </a:endParaRPr>
          </a:p>
          <a:p>
            <a:pPr marL="0" indent="0">
              <a:buNone/>
            </a:pPr>
            <a:endParaRPr lang="en-US" sz="2400" dirty="0"/>
          </a:p>
        </p:txBody>
      </p:sp>
      <p:pic>
        <p:nvPicPr>
          <p:cNvPr id="9" name="Audio 8">
            <a:hlinkClick r:id="" action="ppaction://media"/>
            <a:extLst>
              <a:ext uri="{FF2B5EF4-FFF2-40B4-BE49-F238E27FC236}">
                <a16:creationId xmlns:a16="http://schemas.microsoft.com/office/drawing/2014/main" id="{BBBB7B45-65A6-491F-8CB2-25E9B0297D31}"/>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79132156"/>
      </p:ext>
    </p:extLst>
  </p:cSld>
  <p:clrMapOvr>
    <a:masterClrMapping/>
  </p:clrMapOvr>
  <mc:AlternateContent xmlns:mc="http://schemas.openxmlformats.org/markup-compatibility/2006" xmlns:p14="http://schemas.microsoft.com/office/powerpoint/2010/main">
    <mc:Choice Requires="p14">
      <p:transition spd="slow" p14:dur="2000" advTm="33916"/>
    </mc:Choice>
    <mc:Fallback xmlns="">
      <p:transition spd="slow" advTm="33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a:cs typeface="Arial"/>
              </a:rPr>
              <a:t>Hostile Environment</a:t>
            </a:r>
            <a:endParaRPr lang="en-US" dirty="0"/>
          </a:p>
        </p:txBody>
      </p:sp>
      <p:sp>
        <p:nvSpPr>
          <p:cNvPr id="3" name="Content Placeholder 2"/>
          <p:cNvSpPr>
            <a:spLocks noGrp="1"/>
          </p:cNvSpPr>
          <p:nvPr>
            <p:ph idx="1"/>
          </p:nvPr>
        </p:nvSpPr>
        <p:spPr/>
        <p:txBody>
          <a:bodyPr>
            <a:noAutofit/>
          </a:bodyPr>
          <a:lstStyle/>
          <a:p>
            <a:pPr marL="0" indent="0">
              <a:buNone/>
            </a:pPr>
            <a:r>
              <a:rPr lang="en-US" sz="2800" dirty="0">
                <a:latin typeface="Arial"/>
                <a:cs typeface="Arial"/>
              </a:rPr>
              <a:t>Sexual or discriminatory displays or publications anywhere in the workplace. For instance:</a:t>
            </a:r>
            <a:endParaRPr lang="en-US" sz="2800" dirty="0">
              <a:latin typeface="Calibri"/>
              <a:cs typeface="Calibri"/>
            </a:endParaRPr>
          </a:p>
          <a:p>
            <a:pPr marL="0" indent="0">
              <a:buNone/>
            </a:pPr>
            <a:endParaRPr lang="en-US" sz="1600" dirty="0">
              <a:latin typeface="Arial"/>
              <a:cs typeface="Arial"/>
            </a:endParaRPr>
          </a:p>
          <a:p>
            <a:pPr>
              <a:spcBef>
                <a:spcPts val="600"/>
              </a:spcBef>
            </a:pPr>
            <a:r>
              <a:rPr lang="en-US" sz="2200" dirty="0">
                <a:latin typeface="Arial"/>
                <a:cs typeface="Arial"/>
              </a:rPr>
              <a:t>Displaying pictures, posters, calendars, graffiti, objects, promotional material, reading materials or other materials that are sexually demeaning or pornographic</a:t>
            </a:r>
            <a:endParaRPr lang="en-US" sz="2200" dirty="0">
              <a:latin typeface="Calibri"/>
              <a:cs typeface="Calibri"/>
            </a:endParaRPr>
          </a:p>
          <a:p>
            <a:pPr>
              <a:spcBef>
                <a:spcPts val="600"/>
              </a:spcBef>
            </a:pPr>
            <a:r>
              <a:rPr lang="en-US" sz="2200" dirty="0">
                <a:latin typeface="Arial"/>
                <a:cs typeface="Arial"/>
              </a:rPr>
              <a:t>Sexual displays on workplace computers or cell phones and sharing such displays in the workplace or classroom </a:t>
            </a:r>
            <a:endParaRPr lang="en-US" sz="2200" dirty="0">
              <a:latin typeface="Calibri"/>
              <a:cs typeface="Calibri"/>
            </a:endParaRPr>
          </a:p>
          <a:p>
            <a:pPr>
              <a:spcBef>
                <a:spcPts val="600"/>
              </a:spcBef>
            </a:pPr>
            <a:r>
              <a:rPr lang="en-US" sz="2200" dirty="0">
                <a:latin typeface="Arial"/>
                <a:cs typeface="Arial"/>
              </a:rPr>
              <a:t>Sexually oriented gestures, noises, remarks, jokes, or comments about a person’s sexuality or sexual experience</a:t>
            </a:r>
            <a:endParaRPr lang="en-US" sz="2200" dirty="0">
              <a:cs typeface="Calibri"/>
            </a:endParaRPr>
          </a:p>
          <a:p>
            <a:pPr marL="0" indent="0">
              <a:buNone/>
            </a:pPr>
            <a:endParaRPr lang="en-US" dirty="0"/>
          </a:p>
        </p:txBody>
      </p:sp>
      <p:pic>
        <p:nvPicPr>
          <p:cNvPr id="8" name="Audio 7">
            <a:hlinkClick r:id="" action="ppaction://media"/>
            <a:extLst>
              <a:ext uri="{FF2B5EF4-FFF2-40B4-BE49-F238E27FC236}">
                <a16:creationId xmlns:a16="http://schemas.microsoft.com/office/drawing/2014/main" id="{05EEF63B-8A65-4661-96CA-3573E0D8814E}"/>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8490990"/>
      </p:ext>
    </p:extLst>
  </p:cSld>
  <p:clrMapOvr>
    <a:masterClrMapping/>
  </p:clrMapOvr>
  <mc:AlternateContent xmlns:mc="http://schemas.openxmlformats.org/markup-compatibility/2006" xmlns:p14="http://schemas.microsoft.com/office/powerpoint/2010/main">
    <mc:Choice Requires="p14">
      <p:transition spd="slow" p14:dur="2000" advTm="40665"/>
    </mc:Choice>
    <mc:Fallback xmlns="">
      <p:transition spd="slow" advTm="40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a:cs typeface="Arial"/>
              </a:rPr>
              <a:t>Hostile Environment</a:t>
            </a:r>
            <a:r>
              <a:rPr lang="en-US" dirty="0"/>
              <a:t/>
            </a:r>
            <a:br>
              <a:rPr lang="en-US" dirty="0"/>
            </a:br>
            <a:r>
              <a:rPr lang="en-US" sz="2400" dirty="0"/>
              <a:t>(Part Two)</a:t>
            </a:r>
          </a:p>
        </p:txBody>
      </p:sp>
      <p:sp>
        <p:nvSpPr>
          <p:cNvPr id="3" name="Content Placeholder 2"/>
          <p:cNvSpPr>
            <a:spLocks noGrp="1"/>
          </p:cNvSpPr>
          <p:nvPr>
            <p:ph idx="1"/>
          </p:nvPr>
        </p:nvSpPr>
        <p:spPr>
          <a:xfrm>
            <a:off x="457200" y="1600200"/>
            <a:ext cx="8229600" cy="4973855"/>
          </a:xfrm>
        </p:spPr>
        <p:txBody>
          <a:bodyPr/>
          <a:lstStyle/>
          <a:p>
            <a:pPr marL="0" indent="0">
              <a:buNone/>
            </a:pPr>
            <a:r>
              <a:rPr lang="en-US" sz="2400" dirty="0">
                <a:latin typeface="Arial"/>
                <a:cs typeface="Arial"/>
              </a:rPr>
              <a:t>Hostile actions taken against an individual because of that individual's sex. This can include:</a:t>
            </a:r>
          </a:p>
          <a:p>
            <a:pPr marL="0" indent="0">
              <a:buNone/>
            </a:pPr>
            <a:endParaRPr lang="en-US" sz="1600" dirty="0">
              <a:latin typeface="Arial"/>
              <a:cs typeface="Arial"/>
            </a:endParaRPr>
          </a:p>
          <a:p>
            <a:pPr marL="800100" lvl="1" indent="-342900">
              <a:spcBef>
                <a:spcPts val="1200"/>
              </a:spcBef>
              <a:buFont typeface="Wingdings"/>
              <a:buChar char="§"/>
            </a:pPr>
            <a:r>
              <a:rPr lang="en-US" sz="2000" dirty="0">
                <a:latin typeface="Arial"/>
                <a:cs typeface="Arial"/>
              </a:rPr>
              <a:t>Rape, sexual battery, molestation, or attempts at these assaults</a:t>
            </a:r>
          </a:p>
          <a:p>
            <a:pPr marL="800100" lvl="1" indent="-342900">
              <a:spcBef>
                <a:spcPts val="1200"/>
              </a:spcBef>
              <a:buFont typeface="Wingdings"/>
              <a:buChar char="§"/>
            </a:pPr>
            <a:r>
              <a:rPr lang="en-US" sz="2000" dirty="0">
                <a:latin typeface="Arial"/>
                <a:cs typeface="Arial"/>
              </a:rPr>
              <a:t>Physical acts of a sexual nature, such as touching, pinching, patting, grabbing, kissing, hugging, brushing against or poking another person's body</a:t>
            </a:r>
            <a:endParaRPr lang="en-US" sz="2000" dirty="0">
              <a:cs typeface="Arial" panose="020B0604020202020204" pitchFamily="34" charset="0"/>
            </a:endParaRPr>
          </a:p>
          <a:p>
            <a:pPr marL="800100" lvl="1" indent="-342900">
              <a:spcBef>
                <a:spcPts val="1200"/>
              </a:spcBef>
              <a:buFont typeface="Wingdings"/>
              <a:buChar char="§"/>
            </a:pPr>
            <a:r>
              <a:rPr lang="en-US" sz="2000" dirty="0">
                <a:latin typeface="Arial"/>
                <a:cs typeface="Arial"/>
              </a:rPr>
              <a:t>Interfering with, destroying or damaging a person's workstation, tools, or equipment, or otherwise interfering with the individual's ability to perform the job</a:t>
            </a:r>
          </a:p>
          <a:p>
            <a:pPr marL="0" indent="0">
              <a:buNone/>
            </a:pPr>
            <a:endParaRPr lang="en-US" dirty="0"/>
          </a:p>
        </p:txBody>
      </p:sp>
      <p:pic>
        <p:nvPicPr>
          <p:cNvPr id="15" name="Audio 14">
            <a:hlinkClick r:id="" action="ppaction://media"/>
            <a:extLst>
              <a:ext uri="{FF2B5EF4-FFF2-40B4-BE49-F238E27FC236}">
                <a16:creationId xmlns:a16="http://schemas.microsoft.com/office/drawing/2014/main" id="{C10FF9C1-CA0F-4C54-9972-D628D1AF23B8}"/>
              </a:ext>
              <a:ext uri="{C183D7F6-B498-43B3-948B-1728B52AA6E4}">
                <adec:decorative xmlns:adec="http://schemas.microsoft.com/office/drawing/2017/decorative" xmlns=""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7790383"/>
      </p:ext>
    </p:extLst>
  </p:cSld>
  <p:clrMapOvr>
    <a:masterClrMapping/>
  </p:clrMapOvr>
  <mc:AlternateContent xmlns:mc="http://schemas.openxmlformats.org/markup-compatibility/2006" xmlns:p14="http://schemas.microsoft.com/office/powerpoint/2010/main">
    <mc:Choice Requires="p14">
      <p:transition spd="slow" p14:dur="2000" advTm="65797"/>
    </mc:Choice>
    <mc:Fallback xmlns="">
      <p:transition spd="slow" advTm="65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B Powerpoint Template">
  <a:themeElements>
    <a:clrScheme name="UB Color Palette">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5862</TotalTime>
  <Words>3593</Words>
  <Application>Microsoft Office PowerPoint</Application>
  <PresentationFormat>On-screen Show (4:3)</PresentationFormat>
  <Paragraphs>270</Paragraphs>
  <Slides>26</Slides>
  <Notes>26</Notes>
  <HiddenSlides>0</HiddenSlides>
  <MMClips>26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Arial,Sans-Serif</vt:lpstr>
      <vt:lpstr>Calibri</vt:lpstr>
      <vt:lpstr>Georgia</vt:lpstr>
      <vt:lpstr>LucidaGrande</vt:lpstr>
      <vt:lpstr>Trebuchet MS</vt:lpstr>
      <vt:lpstr>Wingdings</vt:lpstr>
      <vt:lpstr>Office Theme</vt:lpstr>
      <vt:lpstr>UB Powerpoint Template</vt:lpstr>
      <vt:lpstr>SUNY Sexual Harassment Prevention Training </vt:lpstr>
      <vt:lpstr>About Using This Training</vt:lpstr>
      <vt:lpstr>What We Will Cover</vt:lpstr>
      <vt:lpstr>UB Discrimination and Harassment Policy</vt:lpstr>
      <vt:lpstr>Sex Discrimination</vt:lpstr>
      <vt:lpstr>Sexual Harassment</vt:lpstr>
      <vt:lpstr>What Is Sexual Harassment?</vt:lpstr>
      <vt:lpstr>Hostile Environment</vt:lpstr>
      <vt:lpstr>Hostile Environment (Part Two)</vt:lpstr>
      <vt:lpstr>Hostile Environment (Part Three)</vt:lpstr>
      <vt:lpstr>Quid Pro Quo</vt:lpstr>
      <vt:lpstr>Consensual Relationships</vt:lpstr>
      <vt:lpstr>Sex Stereotyping is Sexual Harassment</vt:lpstr>
      <vt:lpstr>Other Types of  Workplace Harassment</vt:lpstr>
      <vt:lpstr>What to Do?</vt:lpstr>
      <vt:lpstr>What to Do? (Part Two)</vt:lpstr>
      <vt:lpstr>The Supervisor's Responsibility</vt:lpstr>
      <vt:lpstr>SAVR Resource Site</vt:lpstr>
      <vt:lpstr>Campus Contacts To Report Harassment</vt:lpstr>
      <vt:lpstr>University Reporting Options</vt:lpstr>
      <vt:lpstr>You Can Also Report To</vt:lpstr>
      <vt:lpstr>Retaliation</vt:lpstr>
      <vt:lpstr>Retaliation (Part Two)</vt:lpstr>
      <vt:lpstr>Mandatory Reporting Requirement</vt:lpstr>
      <vt:lpstr>Questions?</vt:lpstr>
      <vt:lpstr>SUNY Sexual Harassment  Prevention Training  Thank You</vt:lpstr>
    </vt:vector>
  </TitlesOfParts>
  <Company>State University of New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Adam Wolkoff</dc:creator>
  <cp:lastModifiedBy>Marasi, Suzanne</cp:lastModifiedBy>
  <cp:revision>513</cp:revision>
  <dcterms:created xsi:type="dcterms:W3CDTF">2013-06-04T14:27:15Z</dcterms:created>
  <dcterms:modified xsi:type="dcterms:W3CDTF">2019-08-28T17:15:22Z</dcterms:modified>
</cp:coreProperties>
</file>