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sldIdLst>
    <p:sldId id="297" r:id="rId2"/>
    <p:sldId id="296" r:id="rId3"/>
    <p:sldId id="292" r:id="rId4"/>
    <p:sldId id="293" r:id="rId5"/>
    <p:sldId id="294" r:id="rId6"/>
    <p:sldId id="298" r:id="rId7"/>
    <p:sldId id="299" r:id="rId8"/>
    <p:sldId id="300" r:id="rId9"/>
    <p:sldId id="301" r:id="rId10"/>
    <p:sldId id="302" r:id="rId11"/>
    <p:sldId id="303" r:id="rId12"/>
    <p:sldId id="304" r:id="rId13"/>
    <p:sldId id="305" r:id="rId14"/>
    <p:sldId id="306" r:id="rId15"/>
    <p:sldId id="307" r:id="rId16"/>
    <p:sldId id="308" r:id="rId17"/>
    <p:sldId id="309" r:id="rId18"/>
    <p:sldId id="310" r:id="rId19"/>
    <p:sldId id="311" r:id="rId20"/>
    <p:sldId id="312" r:id="rId21"/>
    <p:sldId id="313" r:id="rId22"/>
    <p:sldId id="314" r:id="rId23"/>
    <p:sldId id="315" r:id="rId24"/>
    <p:sldId id="316" r:id="rId25"/>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7D7C7D"/>
    <a:srgbClr val="0068B3"/>
    <a:srgbClr val="0070FF"/>
    <a:srgbClr val="006BFA"/>
    <a:srgbClr val="78787B"/>
    <a:srgbClr val="0D4C9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8" autoAdjust="0"/>
    <p:restoredTop sz="86424" autoAdjust="0"/>
  </p:normalViewPr>
  <p:slideViewPr>
    <p:cSldViewPr snapToGrid="0" snapToObjects="1">
      <p:cViewPr varScale="1">
        <p:scale>
          <a:sx n="92" d="100"/>
          <a:sy n="92" d="100"/>
        </p:scale>
        <p:origin x="1674" y="84"/>
      </p:cViewPr>
      <p:guideLst>
        <p:guide orient="horz" pos="2160"/>
        <p:guide pos="2880"/>
      </p:guideLst>
    </p:cSldViewPr>
  </p:slideViewPr>
  <p:outlineViewPr>
    <p:cViewPr>
      <p:scale>
        <a:sx n="33" d="100"/>
        <a:sy n="33" d="100"/>
      </p:scale>
      <p:origin x="0" y="-37782"/>
    </p:cViewPr>
  </p:outlineViewPr>
  <p:notesTextViewPr>
    <p:cViewPr>
      <p:scale>
        <a:sx n="3" d="2"/>
        <a:sy n="3" d="2"/>
      </p:scale>
      <p:origin x="0" y="0"/>
    </p:cViewPr>
  </p:notesTextViewPr>
  <p:notesViewPr>
    <p:cSldViewPr snapToGrid="0" snapToObjects="1">
      <p:cViewPr>
        <p:scale>
          <a:sx n="100" d="100"/>
          <a:sy n="100" d="100"/>
        </p:scale>
        <p:origin x="3500"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28F9046C-66DF-4945-8C57-E7BBA870691E}" type="datetimeFigureOut">
              <a:rPr lang="en-US" smtClean="0"/>
              <a:t>12/13/2024</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C0316B1F-4BF9-4D70-8EED-88B72E52AA66}" type="slidenum">
              <a:rPr lang="en-US" smtClean="0"/>
              <a:t>‹#›</a:t>
            </a:fld>
            <a:endParaRPr lang="en-US"/>
          </a:p>
        </p:txBody>
      </p:sp>
    </p:spTree>
    <p:extLst>
      <p:ext uri="{BB962C8B-B14F-4D97-AF65-F5344CB8AC3E}">
        <p14:creationId xmlns:p14="http://schemas.microsoft.com/office/powerpoint/2010/main" val="2935274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0316B1F-4BF9-4D70-8EED-88B72E52AA66}" type="slidenum">
              <a:rPr lang="en-US" smtClean="0"/>
              <a:t>13</a:t>
            </a:fld>
            <a:endParaRPr lang="en-US"/>
          </a:p>
        </p:txBody>
      </p:sp>
    </p:spTree>
    <p:extLst>
      <p:ext uri="{BB962C8B-B14F-4D97-AF65-F5344CB8AC3E}">
        <p14:creationId xmlns:p14="http://schemas.microsoft.com/office/powerpoint/2010/main" val="37245750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43726" y="2130425"/>
            <a:ext cx="6534729" cy="1470025"/>
          </a:xfrm>
        </p:spPr>
        <p:txBody>
          <a:bodyPr/>
          <a:lstStyle>
            <a:lvl1pPr algn="ctr">
              <a:defRPr/>
            </a:lvl1pPr>
          </a:lstStyle>
          <a:p>
            <a:r>
              <a:rPr lang="en-US" dirty="0"/>
              <a:t>Click to edit Master title style</a:t>
            </a:r>
          </a:p>
        </p:txBody>
      </p:sp>
      <p:sp>
        <p:nvSpPr>
          <p:cNvPr id="3" name="Subtitle 2"/>
          <p:cNvSpPr>
            <a:spLocks noGrp="1"/>
          </p:cNvSpPr>
          <p:nvPr>
            <p:ph type="subTitle" idx="1"/>
          </p:nvPr>
        </p:nvSpPr>
        <p:spPr>
          <a:xfrm>
            <a:off x="2343725" y="3886200"/>
            <a:ext cx="6534729" cy="1752600"/>
          </a:xfrm>
        </p:spPr>
        <p:txBody>
          <a:bodyPr>
            <a:normAutofit/>
          </a:bodyPr>
          <a:lstStyle>
            <a:lvl1pPr marL="0" indent="0" algn="ctr">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895E5EF8-A839-3B4F-B4FA-04206B9C04B9}" type="datetimeFigureOut">
              <a:rPr lang="en-US" smtClean="0"/>
              <a:t>12/13/2024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9B4505-66D5-8B47-A28F-A9D289F7ED3B}" type="slidenum">
              <a:rPr lang="en-US" smtClean="0"/>
              <a:t>‹#›</a:t>
            </a:fld>
            <a:endParaRPr lang="en-US"/>
          </a:p>
        </p:txBody>
      </p:sp>
    </p:spTree>
    <p:extLst>
      <p:ext uri="{BB962C8B-B14F-4D97-AF65-F5344CB8AC3E}">
        <p14:creationId xmlns:p14="http://schemas.microsoft.com/office/powerpoint/2010/main" val="35801001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000"/>
            </a:lvl1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895E5EF8-A839-3B4F-B4FA-04206B9C04B9}" type="datetimeFigureOut">
              <a:rPr lang="en-US" smtClean="0"/>
              <a:t>12/13/2024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9B4505-66D5-8B47-A28F-A9D289F7ED3B}" type="slidenum">
              <a:rPr lang="en-US" smtClean="0"/>
              <a:t>‹#›</a:t>
            </a:fld>
            <a:endParaRPr lang="en-US"/>
          </a:p>
        </p:txBody>
      </p:sp>
    </p:spTree>
    <p:extLst>
      <p:ext uri="{BB962C8B-B14F-4D97-AF65-F5344CB8AC3E}">
        <p14:creationId xmlns:p14="http://schemas.microsoft.com/office/powerpoint/2010/main" val="1936174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343725" y="1450115"/>
            <a:ext cx="3186548" cy="4525963"/>
          </a:xfrm>
        </p:spPr>
        <p:txBody>
          <a:bodyPr/>
          <a:lstStyle>
            <a:lvl1pPr>
              <a:defRPr sz="20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895E5EF8-A839-3B4F-B4FA-04206B9C04B9}" type="datetimeFigureOut">
              <a:rPr lang="en-US" smtClean="0"/>
              <a:t>12/13/2024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9B4505-66D5-8B47-A28F-A9D289F7ED3B}" type="slidenum">
              <a:rPr lang="en-US" smtClean="0"/>
              <a:t>‹#›</a:t>
            </a:fld>
            <a:endParaRPr lang="en-US"/>
          </a:p>
        </p:txBody>
      </p:sp>
      <p:sp>
        <p:nvSpPr>
          <p:cNvPr id="11" name="Content Placeholder 2"/>
          <p:cNvSpPr>
            <a:spLocks noGrp="1"/>
          </p:cNvSpPr>
          <p:nvPr>
            <p:ph sz="half" idx="13"/>
          </p:nvPr>
        </p:nvSpPr>
        <p:spPr>
          <a:xfrm>
            <a:off x="5691907" y="1450115"/>
            <a:ext cx="3186548" cy="4525963"/>
          </a:xfrm>
        </p:spPr>
        <p:txBody>
          <a:bodyPr/>
          <a:lstStyle>
            <a:lvl1pPr>
              <a:defRPr sz="20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117218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343725" y="1450115"/>
            <a:ext cx="3186548" cy="639612"/>
          </a:xfrm>
        </p:spPr>
        <p:txBody>
          <a:bodyPr anchor="b">
            <a:noAutofit/>
          </a:bodyPr>
          <a:lstStyle>
            <a:lvl1pPr marL="0" indent="0">
              <a:buNone/>
              <a:defRPr sz="2000" b="1">
                <a:solidFill>
                  <a:srgbClr val="0068B3"/>
                </a:solidFill>
                <a:latin typeface="Arial Black"/>
                <a:cs typeface="Arial Black"/>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7" name="Date Placeholder 6"/>
          <p:cNvSpPr>
            <a:spLocks noGrp="1"/>
          </p:cNvSpPr>
          <p:nvPr>
            <p:ph type="dt" sz="half" idx="10"/>
          </p:nvPr>
        </p:nvSpPr>
        <p:spPr/>
        <p:txBody>
          <a:bodyPr/>
          <a:lstStyle/>
          <a:p>
            <a:fld id="{895E5EF8-A839-3B4F-B4FA-04206B9C04B9}" type="datetimeFigureOut">
              <a:rPr lang="en-US" smtClean="0"/>
              <a:t>12/13/2024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9B4505-66D5-8B47-A28F-A9D289F7ED3B}" type="slidenum">
              <a:rPr lang="en-US" smtClean="0"/>
              <a:t>‹#›</a:t>
            </a:fld>
            <a:endParaRPr lang="en-US"/>
          </a:p>
        </p:txBody>
      </p:sp>
      <p:sp>
        <p:nvSpPr>
          <p:cNvPr id="12" name="Text Placeholder 2"/>
          <p:cNvSpPr>
            <a:spLocks noGrp="1"/>
          </p:cNvSpPr>
          <p:nvPr>
            <p:ph type="body" idx="14"/>
          </p:nvPr>
        </p:nvSpPr>
        <p:spPr>
          <a:xfrm>
            <a:off x="5691907" y="1450115"/>
            <a:ext cx="3186548" cy="639612"/>
          </a:xfrm>
        </p:spPr>
        <p:txBody>
          <a:bodyPr anchor="b">
            <a:noAutofit/>
          </a:bodyPr>
          <a:lstStyle>
            <a:lvl1pPr marL="0" indent="0">
              <a:buNone/>
              <a:defRPr sz="2000" b="1">
                <a:solidFill>
                  <a:srgbClr val="0068B3"/>
                </a:solidFill>
                <a:latin typeface="Arial Black"/>
                <a:cs typeface="Arial Black"/>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Content Placeholder 2"/>
          <p:cNvSpPr>
            <a:spLocks noGrp="1"/>
          </p:cNvSpPr>
          <p:nvPr>
            <p:ph sz="half" idx="13"/>
          </p:nvPr>
        </p:nvSpPr>
        <p:spPr>
          <a:xfrm>
            <a:off x="2343726" y="2089728"/>
            <a:ext cx="3186548" cy="3994728"/>
          </a:xfrm>
        </p:spPr>
        <p:txBody>
          <a:bodyPr/>
          <a:lstStyle>
            <a:lvl1pPr>
              <a:defRPr sz="20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p:cNvSpPr>
            <a:spLocks noGrp="1"/>
          </p:cNvSpPr>
          <p:nvPr>
            <p:ph sz="half" idx="15"/>
          </p:nvPr>
        </p:nvSpPr>
        <p:spPr>
          <a:xfrm>
            <a:off x="5691907" y="2089728"/>
            <a:ext cx="3186548" cy="3994728"/>
          </a:xfrm>
        </p:spPr>
        <p:txBody>
          <a:bodyPr/>
          <a:lstStyle>
            <a:lvl1pPr>
              <a:defRPr sz="20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81419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95E5EF8-A839-3B4F-B4FA-04206B9C04B9}" type="datetimeFigureOut">
              <a:rPr lang="en-US" smtClean="0"/>
              <a:t>12/13/2024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9B4505-66D5-8B47-A28F-A9D289F7ED3B}" type="slidenum">
              <a:rPr lang="en-US" smtClean="0"/>
              <a:t>‹#›</a:t>
            </a:fld>
            <a:endParaRPr lang="en-US"/>
          </a:p>
        </p:txBody>
      </p:sp>
    </p:spTree>
    <p:extLst>
      <p:ext uri="{BB962C8B-B14F-4D97-AF65-F5344CB8AC3E}">
        <p14:creationId xmlns:p14="http://schemas.microsoft.com/office/powerpoint/2010/main" val="33579806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5E5EF8-A839-3B4F-B4FA-04206B9C04B9}" type="datetimeFigureOut">
              <a:rPr lang="en-US" smtClean="0"/>
              <a:t>12/13/2024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9B4505-66D5-8B47-A28F-A9D289F7ED3B}" type="slidenum">
              <a:rPr lang="en-US" smtClean="0"/>
              <a:t>‹#›</a:t>
            </a:fld>
            <a:endParaRPr lang="en-US"/>
          </a:p>
        </p:txBody>
      </p:sp>
    </p:spTree>
    <p:extLst>
      <p:ext uri="{BB962C8B-B14F-4D97-AF65-F5344CB8AC3E}">
        <p14:creationId xmlns:p14="http://schemas.microsoft.com/office/powerpoint/2010/main" val="613826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37231" y="4800600"/>
            <a:ext cx="6541222"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43725" y="1408545"/>
            <a:ext cx="6534729" cy="312881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37230" y="5367338"/>
            <a:ext cx="6541223" cy="67093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95E5EF8-A839-3B4F-B4FA-04206B9C04B9}" type="datetimeFigureOut">
              <a:rPr lang="en-US" smtClean="0"/>
              <a:t>12/13/2024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9B4505-66D5-8B47-A28F-A9D289F7ED3B}" type="slidenum">
              <a:rPr lang="en-US" smtClean="0"/>
              <a:t>‹#›</a:t>
            </a:fld>
            <a:endParaRPr lang="en-US"/>
          </a:p>
        </p:txBody>
      </p:sp>
    </p:spTree>
    <p:extLst>
      <p:ext uri="{BB962C8B-B14F-4D97-AF65-F5344CB8AC3E}">
        <p14:creationId xmlns:p14="http://schemas.microsoft.com/office/powerpoint/2010/main" val="14554477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9"/>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343726" y="274638"/>
            <a:ext cx="6534729" cy="868362"/>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2343726" y="1420092"/>
            <a:ext cx="6534729" cy="470607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2343726" y="6231512"/>
            <a:ext cx="1517074" cy="365125"/>
          </a:xfrm>
          <a:prstGeom prst="rect">
            <a:avLst/>
          </a:prstGeom>
        </p:spPr>
        <p:txBody>
          <a:bodyPr vert="horz" lIns="91440" tIns="45720" rIns="91440" bIns="45720" rtlCol="0" anchor="b" anchorCtr="0"/>
          <a:lstStyle>
            <a:lvl1pPr algn="l">
              <a:defRPr sz="1000">
                <a:solidFill>
                  <a:srgbClr val="7D7C7D"/>
                </a:solidFill>
                <a:latin typeface="Arial"/>
                <a:cs typeface="Arial"/>
              </a:defRPr>
            </a:lvl1pPr>
          </a:lstStyle>
          <a:p>
            <a:fld id="{895E5EF8-A839-3B4F-B4FA-04206B9C04B9}" type="datetimeFigureOut">
              <a:rPr lang="en-US" smtClean="0"/>
              <a:pPr/>
              <a:t>12/13/2024</a:t>
            </a:fld>
            <a:endParaRPr lang="en-US" dirty="0"/>
          </a:p>
        </p:txBody>
      </p:sp>
      <p:sp>
        <p:nvSpPr>
          <p:cNvPr id="5" name="Footer Placeholder 4"/>
          <p:cNvSpPr>
            <a:spLocks noGrp="1"/>
          </p:cNvSpPr>
          <p:nvPr>
            <p:ph type="ftr" sz="quarter" idx="3"/>
          </p:nvPr>
        </p:nvSpPr>
        <p:spPr>
          <a:xfrm>
            <a:off x="4024745" y="6231512"/>
            <a:ext cx="2895600" cy="365125"/>
          </a:xfrm>
          <a:prstGeom prst="rect">
            <a:avLst/>
          </a:prstGeom>
        </p:spPr>
        <p:txBody>
          <a:bodyPr vert="horz" lIns="91440" tIns="45720" rIns="91440" bIns="45720" rtlCol="0" anchor="b" anchorCtr="0"/>
          <a:lstStyle>
            <a:lvl1pPr algn="ctr">
              <a:defRPr sz="1000">
                <a:solidFill>
                  <a:srgbClr val="7D7C7D"/>
                </a:solidFill>
                <a:latin typeface="Arial"/>
                <a:cs typeface="Arial"/>
              </a:defRPr>
            </a:lvl1pPr>
          </a:lstStyle>
          <a:p>
            <a:endParaRPr lang="en-US" dirty="0"/>
          </a:p>
        </p:txBody>
      </p:sp>
      <p:sp>
        <p:nvSpPr>
          <p:cNvPr id="6" name="Slide Number Placeholder 5"/>
          <p:cNvSpPr>
            <a:spLocks noGrp="1"/>
          </p:cNvSpPr>
          <p:nvPr>
            <p:ph type="sldNum" sz="quarter" idx="4"/>
          </p:nvPr>
        </p:nvSpPr>
        <p:spPr>
          <a:xfrm>
            <a:off x="7088909" y="6231512"/>
            <a:ext cx="1789546" cy="365125"/>
          </a:xfrm>
          <a:prstGeom prst="rect">
            <a:avLst/>
          </a:prstGeom>
        </p:spPr>
        <p:txBody>
          <a:bodyPr vert="horz" lIns="91440" tIns="45720" rIns="91440" bIns="45720" rtlCol="0" anchor="b" anchorCtr="0"/>
          <a:lstStyle>
            <a:lvl1pPr algn="r">
              <a:defRPr sz="1000">
                <a:solidFill>
                  <a:srgbClr val="7D7C7D"/>
                </a:solidFill>
                <a:latin typeface="Arial"/>
                <a:cs typeface="Arial"/>
              </a:defRPr>
            </a:lvl1pPr>
          </a:lstStyle>
          <a:p>
            <a:fld id="{D69B4505-66D5-8B47-A28F-A9D289F7ED3B}" type="slidenum">
              <a:rPr lang="en-US" smtClean="0"/>
              <a:pPr/>
              <a:t>‹#›</a:t>
            </a:fld>
            <a:endParaRPr lang="en-US" dirty="0"/>
          </a:p>
        </p:txBody>
      </p:sp>
      <p:pic>
        <p:nvPicPr>
          <p:cNvPr id="7" name="Picture 6"/>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300937" y="4799295"/>
            <a:ext cx="1445286" cy="1739471"/>
          </a:xfrm>
          <a:prstGeom prst="rect">
            <a:avLst/>
          </a:prstGeom>
        </p:spPr>
      </p:pic>
    </p:spTree>
    <p:extLst>
      <p:ext uri="{BB962C8B-B14F-4D97-AF65-F5344CB8AC3E}">
        <p14:creationId xmlns:p14="http://schemas.microsoft.com/office/powerpoint/2010/main" val="12675372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57" r:id="rId7"/>
  </p:sldLayoutIdLst>
  <p:txStyles>
    <p:titleStyle>
      <a:lvl1pPr algn="l" defTabSz="457200" rtl="0" eaLnBrk="1" latinLnBrk="0" hangingPunct="1">
        <a:spcBef>
          <a:spcPct val="0"/>
        </a:spcBef>
        <a:buNone/>
        <a:defRPr sz="2800" kern="1200">
          <a:solidFill>
            <a:srgbClr val="0068B3"/>
          </a:solidFill>
          <a:latin typeface="Arial Black"/>
          <a:ea typeface="+mj-ea"/>
          <a:cs typeface="Arial Black"/>
        </a:defRPr>
      </a:lvl1pPr>
    </p:titleStyle>
    <p:bodyStyle>
      <a:lvl1pPr marL="342900" indent="-342900" algn="l" defTabSz="457200" rtl="0" eaLnBrk="1" latinLnBrk="0" hangingPunct="1">
        <a:spcBef>
          <a:spcPct val="20000"/>
        </a:spcBef>
        <a:buClr>
          <a:srgbClr val="0068B3"/>
        </a:buClr>
        <a:buFont typeface="Arial"/>
        <a:buChar char="•"/>
        <a:defRPr sz="2000" kern="1200">
          <a:solidFill>
            <a:srgbClr val="7D7C7D"/>
          </a:solidFill>
          <a:latin typeface="Times New Roman"/>
          <a:ea typeface="+mn-ea"/>
          <a:cs typeface="Times New Roman"/>
        </a:defRPr>
      </a:lvl1pPr>
      <a:lvl2pPr marL="742950" indent="-285750" algn="l" defTabSz="457200" rtl="0" eaLnBrk="1" latinLnBrk="0" hangingPunct="1">
        <a:spcBef>
          <a:spcPct val="20000"/>
        </a:spcBef>
        <a:buClr>
          <a:srgbClr val="0068B3"/>
        </a:buClr>
        <a:buFont typeface="Arial"/>
        <a:buChar char="•"/>
        <a:defRPr sz="2000" kern="1200">
          <a:solidFill>
            <a:srgbClr val="7D7C7D"/>
          </a:solidFill>
          <a:latin typeface="Times New Roman"/>
          <a:ea typeface="+mn-ea"/>
          <a:cs typeface="Times New Roman"/>
        </a:defRPr>
      </a:lvl2pPr>
      <a:lvl3pPr marL="1143000" indent="-228600" algn="l" defTabSz="457200" rtl="0" eaLnBrk="1" latinLnBrk="0" hangingPunct="1">
        <a:spcBef>
          <a:spcPct val="20000"/>
        </a:spcBef>
        <a:buClr>
          <a:srgbClr val="0068B3"/>
        </a:buClr>
        <a:buFont typeface="Arial"/>
        <a:buChar char="•"/>
        <a:defRPr sz="1800" kern="1200">
          <a:solidFill>
            <a:srgbClr val="7D7C7D"/>
          </a:solidFill>
          <a:latin typeface="Times New Roman"/>
          <a:ea typeface="+mn-ea"/>
          <a:cs typeface="Times New Roman"/>
        </a:defRPr>
      </a:lvl3pPr>
      <a:lvl4pPr marL="1600200" indent="-228600" algn="l" defTabSz="457200" rtl="0" eaLnBrk="1" latinLnBrk="0" hangingPunct="1">
        <a:spcBef>
          <a:spcPct val="20000"/>
        </a:spcBef>
        <a:buClr>
          <a:srgbClr val="0068B3"/>
        </a:buClr>
        <a:buFont typeface="Arial"/>
        <a:buChar char="•"/>
        <a:defRPr sz="1600" kern="1200">
          <a:solidFill>
            <a:srgbClr val="7D7C7D"/>
          </a:solidFill>
          <a:latin typeface="Times New Roman"/>
          <a:ea typeface="+mn-ea"/>
          <a:cs typeface="Times New Roman"/>
        </a:defRPr>
      </a:lvl4pPr>
      <a:lvl5pPr marL="2057400" indent="-228600" algn="l" defTabSz="457200" rtl="0" eaLnBrk="1" latinLnBrk="0" hangingPunct="1">
        <a:spcBef>
          <a:spcPct val="20000"/>
        </a:spcBef>
        <a:buClr>
          <a:srgbClr val="0068B3"/>
        </a:buClr>
        <a:buFont typeface="Arial"/>
        <a:buChar char="•"/>
        <a:defRPr sz="1600" kern="1200">
          <a:solidFill>
            <a:srgbClr val="7D7C7D"/>
          </a:solidFill>
          <a:latin typeface="Times New Roman"/>
          <a:ea typeface="+mn-ea"/>
          <a:cs typeface="Times New Roman"/>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www.ama-assn.org/press-center/press-releases/ama-releases-cpt-2025-code-set" TargetMode="External"/><Relationship Id="rId2" Type="http://schemas.openxmlformats.org/officeDocument/2006/relationships/hyperlink" Target="https://pbn.decisionhealth.com/Blogs/Detail.aspx?id=201094" TargetMode="External"/><Relationship Id="rId1" Type="http://schemas.openxmlformats.org/officeDocument/2006/relationships/slideLayout" Target="../slideLayouts/slideLayout2.xml"/><Relationship Id="rId5" Type="http://schemas.openxmlformats.org/officeDocument/2006/relationships/hyperlink" Target="https://www.aapc.com/codes/coding-newsletters/my-cardiology-coding-alert/cpt-2025-adopt-these-em-changes-before-january-1-hits-178754-article?srsltid=AfmBOoroNNGjdVOI9yArlAoJ7w-LEmb5a2WjdKZnlxvRo0vLztfawEM9" TargetMode="External"/><Relationship Id="rId4" Type="http://schemas.openxmlformats.org/officeDocument/2006/relationships/hyperlink" Target="https://www.aapc.com/blog/91316-get-a-sneak-peek-at-cpt-2025/?srsltid=AfmBOorilrDiM-yiBFrMGhnlUJjTQ_Rdb1nMeCmbQ4VFkBOrrO0y43cj"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B85E8-10AA-1E43-0AD8-8627561C3E47}"/>
              </a:ext>
            </a:extLst>
          </p:cNvPr>
          <p:cNvSpPr>
            <a:spLocks noGrp="1"/>
          </p:cNvSpPr>
          <p:nvPr>
            <p:ph type="ctrTitle"/>
          </p:nvPr>
        </p:nvSpPr>
        <p:spPr/>
        <p:txBody>
          <a:bodyPr/>
          <a:lstStyle/>
          <a:p>
            <a:r>
              <a:rPr lang="en-US" dirty="0"/>
              <a:t>Comprehensive Overview: </a:t>
            </a:r>
            <a:br>
              <a:rPr lang="en-US" dirty="0"/>
            </a:br>
            <a:r>
              <a:rPr lang="en-US" dirty="0"/>
              <a:t>2025 CPT Code Updates</a:t>
            </a:r>
          </a:p>
        </p:txBody>
      </p:sp>
      <p:sp>
        <p:nvSpPr>
          <p:cNvPr id="3" name="Subtitle 2">
            <a:extLst>
              <a:ext uri="{FF2B5EF4-FFF2-40B4-BE49-F238E27FC236}">
                <a16:creationId xmlns:a16="http://schemas.microsoft.com/office/drawing/2014/main" id="{AD5C844A-D9A6-70DD-5339-906AEBD92540}"/>
              </a:ext>
            </a:extLst>
          </p:cNvPr>
          <p:cNvSpPr>
            <a:spLocks noGrp="1"/>
          </p:cNvSpPr>
          <p:nvPr>
            <p:ph type="subTitle" idx="1"/>
          </p:nvPr>
        </p:nvSpPr>
        <p:spPr/>
        <p:txBody>
          <a:bodyPr/>
          <a:lstStyle/>
          <a:p>
            <a:r>
              <a:rPr lang="en-US" sz="2400" dirty="0"/>
              <a:t>Compliance Office</a:t>
            </a:r>
          </a:p>
          <a:p>
            <a:r>
              <a:rPr lang="en-US" sz="2400" dirty="0"/>
              <a:t>CPT 2025 Education </a:t>
            </a:r>
          </a:p>
          <a:p>
            <a:r>
              <a:rPr lang="en-US" sz="2400" dirty="0"/>
              <a:t>December 2024</a:t>
            </a:r>
          </a:p>
          <a:p>
            <a:endParaRPr lang="en-US" dirty="0"/>
          </a:p>
        </p:txBody>
      </p:sp>
    </p:spTree>
    <p:extLst>
      <p:ext uri="{BB962C8B-B14F-4D97-AF65-F5344CB8AC3E}">
        <p14:creationId xmlns:p14="http://schemas.microsoft.com/office/powerpoint/2010/main" val="16511734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6C81A-8D76-A7C8-C938-C2DC160AD90E}"/>
              </a:ext>
            </a:extLst>
          </p:cNvPr>
          <p:cNvSpPr>
            <a:spLocks noGrp="1"/>
          </p:cNvSpPr>
          <p:nvPr>
            <p:ph type="title"/>
          </p:nvPr>
        </p:nvSpPr>
        <p:spPr/>
        <p:txBody>
          <a:bodyPr/>
          <a:lstStyle/>
          <a:p>
            <a:pPr algn="ctr"/>
            <a:r>
              <a:rPr lang="en-US" dirty="0"/>
              <a:t>About This Presentation</a:t>
            </a:r>
          </a:p>
        </p:txBody>
      </p:sp>
      <p:sp>
        <p:nvSpPr>
          <p:cNvPr id="3" name="Content Placeholder 2">
            <a:extLst>
              <a:ext uri="{FF2B5EF4-FFF2-40B4-BE49-F238E27FC236}">
                <a16:creationId xmlns:a16="http://schemas.microsoft.com/office/drawing/2014/main" id="{484905F1-DB02-E421-E0B8-9199F5AAAB13}"/>
              </a:ext>
            </a:extLst>
          </p:cNvPr>
          <p:cNvSpPr>
            <a:spLocks noGrp="1"/>
          </p:cNvSpPr>
          <p:nvPr>
            <p:ph idx="1"/>
          </p:nvPr>
        </p:nvSpPr>
        <p:spPr>
          <a:xfrm>
            <a:off x="2343726" y="1867564"/>
            <a:ext cx="6534729" cy="3920393"/>
          </a:xfrm>
        </p:spPr>
        <p:txBody>
          <a:bodyPr>
            <a:normAutofit/>
          </a:bodyPr>
          <a:lstStyle/>
          <a:p>
            <a:r>
              <a:rPr lang="en-US" sz="3200" dirty="0"/>
              <a:t>Purpose: Overview of 2025 CPT changes</a:t>
            </a:r>
          </a:p>
          <a:p>
            <a:pPr marL="0" indent="0">
              <a:lnSpc>
                <a:spcPct val="60000"/>
              </a:lnSpc>
              <a:spcBef>
                <a:spcPts val="0"/>
              </a:spcBef>
              <a:buNone/>
            </a:pPr>
            <a:endParaRPr lang="en-US" sz="3200" dirty="0"/>
          </a:p>
          <a:p>
            <a:r>
              <a:rPr lang="en-US" sz="3200" dirty="0"/>
              <a:t>Highlights: New codes, revisions, and deletions</a:t>
            </a:r>
          </a:p>
          <a:p>
            <a:pPr marL="0" indent="0">
              <a:lnSpc>
                <a:spcPct val="60000"/>
              </a:lnSpc>
              <a:spcBef>
                <a:spcPts val="0"/>
              </a:spcBef>
              <a:buNone/>
            </a:pPr>
            <a:endParaRPr lang="en-US" sz="3200" dirty="0"/>
          </a:p>
          <a:p>
            <a:r>
              <a:rPr lang="en-US" sz="3200" dirty="0"/>
              <a:t>Impact: Key implications for practice and billing</a:t>
            </a:r>
          </a:p>
          <a:p>
            <a:endParaRPr lang="en-US" dirty="0"/>
          </a:p>
        </p:txBody>
      </p:sp>
    </p:spTree>
    <p:extLst>
      <p:ext uri="{BB962C8B-B14F-4D97-AF65-F5344CB8AC3E}">
        <p14:creationId xmlns:p14="http://schemas.microsoft.com/office/powerpoint/2010/main" val="42456412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6C648-0307-7877-E469-390CAC4955A3}"/>
              </a:ext>
            </a:extLst>
          </p:cNvPr>
          <p:cNvSpPr>
            <a:spLocks noGrp="1"/>
          </p:cNvSpPr>
          <p:nvPr>
            <p:ph type="title"/>
          </p:nvPr>
        </p:nvSpPr>
        <p:spPr/>
        <p:txBody>
          <a:bodyPr/>
          <a:lstStyle/>
          <a:p>
            <a:pPr algn="ctr"/>
            <a:r>
              <a:rPr lang="en-US" dirty="0"/>
              <a:t>2025 CPT Updates: Summary</a:t>
            </a:r>
          </a:p>
        </p:txBody>
      </p:sp>
      <p:sp>
        <p:nvSpPr>
          <p:cNvPr id="3" name="Content Placeholder 2">
            <a:extLst>
              <a:ext uri="{FF2B5EF4-FFF2-40B4-BE49-F238E27FC236}">
                <a16:creationId xmlns:a16="http://schemas.microsoft.com/office/drawing/2014/main" id="{33D766C2-751E-9D05-EDE2-87BBB2AA2F63}"/>
              </a:ext>
            </a:extLst>
          </p:cNvPr>
          <p:cNvSpPr>
            <a:spLocks noGrp="1"/>
          </p:cNvSpPr>
          <p:nvPr>
            <p:ph idx="1"/>
          </p:nvPr>
        </p:nvSpPr>
        <p:spPr>
          <a:xfrm>
            <a:off x="2343726" y="1303507"/>
            <a:ext cx="6534729" cy="5279856"/>
          </a:xfrm>
        </p:spPr>
        <p:txBody>
          <a:bodyPr>
            <a:normAutofit/>
          </a:bodyPr>
          <a:lstStyle/>
          <a:p>
            <a:r>
              <a:rPr lang="en-US" sz="2400" dirty="0"/>
              <a:t>Total changes: 420 codes</a:t>
            </a:r>
          </a:p>
          <a:p>
            <a:pPr marL="0" indent="0">
              <a:lnSpc>
                <a:spcPct val="50000"/>
              </a:lnSpc>
              <a:spcBef>
                <a:spcPts val="0"/>
              </a:spcBef>
              <a:buNone/>
            </a:pPr>
            <a:endParaRPr lang="en-US" sz="2400" dirty="0"/>
          </a:p>
          <a:p>
            <a:r>
              <a:rPr lang="en-US" sz="2400" dirty="0"/>
              <a:t>Breakdown:</a:t>
            </a:r>
          </a:p>
          <a:p>
            <a:pPr lvl="1">
              <a:buFont typeface="Wingdings" panose="05000000000000000000" pitchFamily="2" charset="2"/>
              <a:buChar char="ü"/>
            </a:pPr>
            <a:r>
              <a:rPr lang="en-US" sz="2400" dirty="0">
                <a:solidFill>
                  <a:srgbClr val="00B050"/>
                </a:solidFill>
              </a:rPr>
              <a:t>New: 270</a:t>
            </a:r>
          </a:p>
          <a:p>
            <a:pPr lvl="1">
              <a:buFont typeface="Wingdings" panose="05000000000000000000" pitchFamily="2" charset="2"/>
              <a:buChar char="ü"/>
            </a:pPr>
            <a:r>
              <a:rPr lang="en-US" sz="2400" dirty="0">
                <a:solidFill>
                  <a:srgbClr val="FF0000"/>
                </a:solidFill>
              </a:rPr>
              <a:t>Deleted: 112</a:t>
            </a:r>
          </a:p>
          <a:p>
            <a:pPr lvl="1">
              <a:buFont typeface="Wingdings" panose="05000000000000000000" pitchFamily="2" charset="2"/>
              <a:buChar char="ü"/>
            </a:pPr>
            <a:r>
              <a:rPr lang="en-US" sz="2400" dirty="0">
                <a:solidFill>
                  <a:srgbClr val="0070C0"/>
                </a:solidFill>
              </a:rPr>
              <a:t>Revised: 38</a:t>
            </a:r>
          </a:p>
          <a:p>
            <a:pPr marL="457200" lvl="1" indent="0">
              <a:lnSpc>
                <a:spcPct val="50000"/>
              </a:lnSpc>
              <a:spcBef>
                <a:spcPts val="0"/>
              </a:spcBef>
              <a:buNone/>
            </a:pPr>
            <a:endParaRPr lang="en-US" sz="2400" dirty="0">
              <a:solidFill>
                <a:srgbClr val="0070C0"/>
              </a:solidFill>
            </a:endParaRPr>
          </a:p>
          <a:p>
            <a:r>
              <a:rPr lang="en-US" sz="2400" dirty="0"/>
              <a:t>Notable: Expanded guidelines for virtual check-ins and telemedicine.</a:t>
            </a:r>
          </a:p>
          <a:p>
            <a:pPr marL="0" indent="0">
              <a:lnSpc>
                <a:spcPct val="60000"/>
              </a:lnSpc>
              <a:spcBef>
                <a:spcPts val="0"/>
              </a:spcBef>
              <a:buNone/>
            </a:pPr>
            <a:endParaRPr lang="en-US" sz="2400" dirty="0"/>
          </a:p>
          <a:p>
            <a:r>
              <a:rPr lang="en-US" sz="2400" dirty="0"/>
              <a:t>The 2025 CPT Manual also contains numerous guideline changes, including expanded guidance for the new CPT-based virtual check-in service and online digital E/M services. </a:t>
            </a:r>
          </a:p>
          <a:p>
            <a:endParaRPr lang="en-US" dirty="0"/>
          </a:p>
        </p:txBody>
      </p:sp>
    </p:spTree>
    <p:extLst>
      <p:ext uri="{BB962C8B-B14F-4D97-AF65-F5344CB8AC3E}">
        <p14:creationId xmlns:p14="http://schemas.microsoft.com/office/powerpoint/2010/main" val="38784264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48705-A266-F7CB-48DB-72E2B4C623EA}"/>
              </a:ext>
            </a:extLst>
          </p:cNvPr>
          <p:cNvSpPr>
            <a:spLocks noGrp="1"/>
          </p:cNvSpPr>
          <p:nvPr>
            <p:ph type="title"/>
          </p:nvPr>
        </p:nvSpPr>
        <p:spPr/>
        <p:txBody>
          <a:bodyPr/>
          <a:lstStyle/>
          <a:p>
            <a:pPr algn="ctr"/>
            <a:r>
              <a:rPr lang="en-US" dirty="0"/>
              <a:t>Focus on Additions</a:t>
            </a:r>
          </a:p>
        </p:txBody>
      </p:sp>
      <p:sp>
        <p:nvSpPr>
          <p:cNvPr id="3" name="Content Placeholder 2">
            <a:extLst>
              <a:ext uri="{FF2B5EF4-FFF2-40B4-BE49-F238E27FC236}">
                <a16:creationId xmlns:a16="http://schemas.microsoft.com/office/drawing/2014/main" id="{6817C1DA-A523-5E5E-FCCB-4A506BC479EB}"/>
              </a:ext>
            </a:extLst>
          </p:cNvPr>
          <p:cNvSpPr>
            <a:spLocks noGrp="1"/>
          </p:cNvSpPr>
          <p:nvPr>
            <p:ph idx="1"/>
          </p:nvPr>
        </p:nvSpPr>
        <p:spPr>
          <a:xfrm>
            <a:off x="2343726" y="1420092"/>
            <a:ext cx="6534729" cy="5269466"/>
          </a:xfrm>
        </p:spPr>
        <p:txBody>
          <a:bodyPr>
            <a:noAutofit/>
          </a:bodyPr>
          <a:lstStyle/>
          <a:p>
            <a:r>
              <a:rPr lang="en-US" b="1" dirty="0"/>
              <a:t>Categories with most additions:</a:t>
            </a:r>
          </a:p>
          <a:p>
            <a:pPr lvl="1">
              <a:buFont typeface="Wingdings" panose="05000000000000000000" pitchFamily="2" charset="2"/>
              <a:buChar char="ü"/>
            </a:pPr>
            <a:r>
              <a:rPr lang="en-US" dirty="0"/>
              <a:t>Pathology &amp; Laboratory (37% of new codes)</a:t>
            </a:r>
          </a:p>
          <a:p>
            <a:pPr lvl="1">
              <a:buFont typeface="Wingdings" panose="05000000000000000000" pitchFamily="2" charset="2"/>
              <a:buChar char="ü"/>
            </a:pPr>
            <a:r>
              <a:rPr lang="en-US" dirty="0"/>
              <a:t>Category III codes (30% for emerging services and AI applications)</a:t>
            </a:r>
          </a:p>
          <a:p>
            <a:pPr marL="457200" lvl="1" indent="0">
              <a:lnSpc>
                <a:spcPct val="50000"/>
              </a:lnSpc>
              <a:spcBef>
                <a:spcPts val="0"/>
              </a:spcBef>
              <a:buNone/>
            </a:pPr>
            <a:endParaRPr lang="en-US" dirty="0"/>
          </a:p>
          <a:p>
            <a:r>
              <a:rPr lang="en-US" b="1" dirty="0"/>
              <a:t>Examples:</a:t>
            </a:r>
          </a:p>
          <a:p>
            <a:pPr lvl="1">
              <a:buFont typeface="Wingdings" panose="05000000000000000000" pitchFamily="2" charset="2"/>
              <a:buChar char="ü"/>
            </a:pPr>
            <a:r>
              <a:rPr lang="en-US" dirty="0"/>
              <a:t>  0902T: AI augmentative data analysis for electrocardiogram measurements</a:t>
            </a:r>
          </a:p>
          <a:p>
            <a:pPr lvl="1">
              <a:buFont typeface="Wingdings" panose="05000000000000000000" pitchFamily="2" charset="2"/>
              <a:buChar char="ü"/>
            </a:pPr>
            <a:r>
              <a:rPr lang="en-US" dirty="0"/>
              <a:t>  0877T-0880T: AI augmentative data analysis for medical chest imaging</a:t>
            </a:r>
          </a:p>
          <a:p>
            <a:pPr lvl="1">
              <a:buFont typeface="Wingdings" panose="05000000000000000000" pitchFamily="2" charset="2"/>
              <a:buChar char="ü"/>
            </a:pPr>
            <a:r>
              <a:rPr lang="en-US" dirty="0"/>
              <a:t>  0898T: AI augmentative data analysis for image-guided prostate biopsy</a:t>
            </a:r>
          </a:p>
          <a:p>
            <a:pPr lvl="1">
              <a:buFont typeface="Wingdings" panose="05000000000000000000" pitchFamily="2" charset="2"/>
              <a:buChar char="ü"/>
            </a:pPr>
            <a:r>
              <a:rPr lang="en-US" dirty="0"/>
              <a:t>  15011-15018: Novel approaches in skin grafts for wound care and recovery</a:t>
            </a:r>
          </a:p>
          <a:p>
            <a:pPr lvl="1">
              <a:buFont typeface="Wingdings" panose="05000000000000000000" pitchFamily="2" charset="2"/>
              <a:buChar char="ü"/>
            </a:pPr>
            <a:r>
              <a:rPr lang="en-US" dirty="0"/>
              <a:t>  49186-49190: </a:t>
            </a:r>
            <a:r>
              <a:rPr lang="en-US" sz="2000" dirty="0"/>
              <a:t>Advancements in surgical techniques for abdominal tumors</a:t>
            </a:r>
            <a:endParaRPr lang="en-US" dirty="0"/>
          </a:p>
        </p:txBody>
      </p:sp>
    </p:spTree>
    <p:extLst>
      <p:ext uri="{BB962C8B-B14F-4D97-AF65-F5344CB8AC3E}">
        <p14:creationId xmlns:p14="http://schemas.microsoft.com/office/powerpoint/2010/main" val="19388510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53C09-402B-710F-3CF6-6B994464AB2F}"/>
              </a:ext>
            </a:extLst>
          </p:cNvPr>
          <p:cNvSpPr>
            <a:spLocks noGrp="1"/>
          </p:cNvSpPr>
          <p:nvPr>
            <p:ph type="title"/>
          </p:nvPr>
        </p:nvSpPr>
        <p:spPr/>
        <p:txBody>
          <a:bodyPr/>
          <a:lstStyle/>
          <a:p>
            <a:pPr algn="ctr"/>
            <a:r>
              <a:rPr lang="en-US" dirty="0"/>
              <a:t>Important Tips: Guidelines CPT</a:t>
            </a:r>
          </a:p>
        </p:txBody>
      </p:sp>
      <p:sp>
        <p:nvSpPr>
          <p:cNvPr id="3" name="Content Placeholder 2">
            <a:extLst>
              <a:ext uri="{FF2B5EF4-FFF2-40B4-BE49-F238E27FC236}">
                <a16:creationId xmlns:a16="http://schemas.microsoft.com/office/drawing/2014/main" id="{1896BCED-5A37-B5E2-046D-1517D73D10E5}"/>
              </a:ext>
            </a:extLst>
          </p:cNvPr>
          <p:cNvSpPr>
            <a:spLocks noGrp="1"/>
          </p:cNvSpPr>
          <p:nvPr>
            <p:ph idx="1"/>
          </p:nvPr>
        </p:nvSpPr>
        <p:spPr>
          <a:xfrm>
            <a:off x="2343726" y="1420091"/>
            <a:ext cx="6534729" cy="4951525"/>
          </a:xfrm>
        </p:spPr>
        <p:txBody>
          <a:bodyPr>
            <a:normAutofit fontScale="92500" lnSpcReduction="10000"/>
          </a:bodyPr>
          <a:lstStyle/>
          <a:p>
            <a:r>
              <a:rPr kumimoji="0" lang="en-US" sz="19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Read the entire descriptor.  Coders are not reading the full description, including text descriptors parenthesis.</a:t>
            </a:r>
          </a:p>
          <a:p>
            <a:pPr marL="0" indent="0">
              <a:lnSpc>
                <a:spcPct val="60000"/>
              </a:lnSpc>
              <a:spcBef>
                <a:spcPts val="0"/>
              </a:spcBef>
              <a:buNone/>
            </a:pPr>
            <a:endParaRPr kumimoji="0" lang="en-US" sz="19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endParaRPr>
          </a:p>
          <a:p>
            <a:r>
              <a:rPr kumimoji="0" lang="en-US" sz="19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Read Guideline Revisions in the following areas for new codes.</a:t>
            </a:r>
          </a:p>
          <a:p>
            <a:pPr lvl="1">
              <a:buFont typeface="Wingdings" panose="05000000000000000000" pitchFamily="2" charset="2"/>
              <a:buChar char="ü"/>
            </a:pPr>
            <a:r>
              <a:rPr kumimoji="0" lang="en-US" sz="17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Remember that an add-on code needs a parent code (primary code) and can not be reported alone. </a:t>
            </a:r>
          </a:p>
          <a:p>
            <a:pPr lvl="1">
              <a:buFont typeface="Wingdings" panose="05000000000000000000" pitchFamily="2" charset="2"/>
              <a:buChar char="ü"/>
            </a:pPr>
            <a:r>
              <a:rPr kumimoji="0" lang="en-US" sz="17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Review the </a:t>
            </a:r>
            <a:r>
              <a:rPr kumimoji="0" lang="en-US" sz="1700" b="0" i="0" u="sng"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revised guidance</a:t>
            </a:r>
            <a:r>
              <a:rPr kumimoji="0" lang="en-US" sz="1700" b="0" i="0"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 </a:t>
            </a:r>
            <a:r>
              <a:rPr kumimoji="0" lang="en-US" sz="17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within the “</a:t>
            </a:r>
            <a:r>
              <a:rPr kumimoji="0" lang="en-US" sz="1700" b="0" i="0" u="sng"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preventive services</a:t>
            </a:r>
            <a:r>
              <a:rPr kumimoji="0" lang="en-US" sz="17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 E/M section of the book. “Immunization/vaccine/toxoid products, immunization administrations, ancillary studies involving laboratory, radiology, other procedures, or screening tests (e.g., vision, hearing, developmental) identified with a specific CPT code are reported separately,” the AMA reminds you.</a:t>
            </a:r>
          </a:p>
          <a:p>
            <a:pPr lvl="1">
              <a:buFont typeface="Wingdings" panose="05000000000000000000" pitchFamily="2" charset="2"/>
              <a:buChar char="ü"/>
            </a:pPr>
            <a:r>
              <a:rPr kumimoji="0" lang="en-US" sz="17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The 2025 edition also adds guidance to the </a:t>
            </a:r>
            <a:r>
              <a:rPr kumimoji="0" lang="en-US" sz="1700" b="0" i="0" u="sng"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online digital E/M services </a:t>
            </a:r>
            <a:r>
              <a:rPr kumimoji="0" lang="en-US" sz="17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section, covering codes 99421-99423. “If within seven days of initiating an online digital E/M service, a separately reported E/M visit occurs, then the physician or other QHP work devoted to the online digital E/M service is incorporated into the separately reported E/M visit,” the book states. “This includes E/M services provided through synchronous telemedicine visits using interactive audio and video telecommunication equipment.”</a:t>
            </a:r>
          </a:p>
          <a:p>
            <a:pPr marL="457200" lvl="1" indent="0">
              <a:buNone/>
            </a:pPr>
            <a:endPar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lvl="1">
              <a:buFont typeface="Wingdings" panose="05000000000000000000" pitchFamily="2" charset="2"/>
              <a:buChar char="ü"/>
            </a:pPr>
            <a:endParaRPr lang="en-US" dirty="0"/>
          </a:p>
        </p:txBody>
      </p:sp>
    </p:spTree>
    <p:extLst>
      <p:ext uri="{BB962C8B-B14F-4D97-AF65-F5344CB8AC3E}">
        <p14:creationId xmlns:p14="http://schemas.microsoft.com/office/powerpoint/2010/main" val="32492947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42305-30B8-ADBB-C939-57F011E88E7D}"/>
              </a:ext>
            </a:extLst>
          </p:cNvPr>
          <p:cNvSpPr>
            <a:spLocks noGrp="1"/>
          </p:cNvSpPr>
          <p:nvPr>
            <p:ph type="title"/>
          </p:nvPr>
        </p:nvSpPr>
        <p:spPr>
          <a:xfrm>
            <a:off x="2227634" y="274638"/>
            <a:ext cx="6789906" cy="868362"/>
          </a:xfrm>
        </p:spPr>
        <p:txBody>
          <a:bodyPr/>
          <a:lstStyle/>
          <a:p>
            <a:pPr algn="ctr"/>
            <a:r>
              <a:rPr lang="en-US" dirty="0"/>
              <a:t>CPT Additions E/M: Telemedicine</a:t>
            </a:r>
          </a:p>
        </p:txBody>
      </p:sp>
      <p:sp>
        <p:nvSpPr>
          <p:cNvPr id="3" name="Content Placeholder 2">
            <a:extLst>
              <a:ext uri="{FF2B5EF4-FFF2-40B4-BE49-F238E27FC236}">
                <a16:creationId xmlns:a16="http://schemas.microsoft.com/office/drawing/2014/main" id="{3D9E2C10-F43D-D122-C587-B556223FCD6F}"/>
              </a:ext>
            </a:extLst>
          </p:cNvPr>
          <p:cNvSpPr>
            <a:spLocks noGrp="1"/>
          </p:cNvSpPr>
          <p:nvPr>
            <p:ph idx="1"/>
          </p:nvPr>
        </p:nvSpPr>
        <p:spPr>
          <a:xfrm>
            <a:off x="2227634" y="1274323"/>
            <a:ext cx="6650821" cy="5309039"/>
          </a:xfrm>
        </p:spPr>
        <p:txBody>
          <a:bodyPr>
            <a:normAutofit/>
          </a:bodyPr>
          <a:lstStyle/>
          <a:p>
            <a:r>
              <a:rPr kumimoji="0" lang="en-US" sz="1800" b="1"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Evaluation and Management Additions </a:t>
            </a:r>
          </a:p>
          <a:p>
            <a:pPr lvl="1">
              <a:buFont typeface="Wingdings" panose="05000000000000000000" pitchFamily="2" charset="2"/>
              <a:buChar char="ü"/>
            </a:pPr>
            <a:r>
              <a:rPr kumimoji="0" lang="en-US" sz="16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New Telemedicine codes have arrived. Payment is now questionable under the CMS Final Rule for CY 2025. </a:t>
            </a:r>
          </a:p>
          <a:p>
            <a:pPr lvl="1">
              <a:buFont typeface="Wingdings" panose="05000000000000000000" pitchFamily="2" charset="2"/>
              <a:buChar char="ü"/>
            </a:pPr>
            <a:r>
              <a:rPr kumimoji="0" lang="en-US" sz="16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Remember: Under CMS’ Final Rule policy, the agency will not cover this suite of services in 2025. Per CMS, “We do not believe there is a programmatic need to recognize the audio/video and audio-only telemedicine E/M codes for payment under Medicare,” CMS stated in the proposed 2025 Medicare physician fee schedule.</a:t>
            </a:r>
          </a:p>
          <a:p>
            <a:pPr marL="457200" lvl="1" indent="0">
              <a:lnSpc>
                <a:spcPct val="50000"/>
              </a:lnSpc>
              <a:spcBef>
                <a:spcPts val="0"/>
              </a:spcBef>
              <a:buNone/>
            </a:pPr>
            <a:endParaRPr kumimoji="0" lang="en-US" sz="1600" b="1"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endParaRPr>
          </a:p>
          <a:p>
            <a:r>
              <a:rPr kumimoji="0" lang="en-US" sz="1800" b="1"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The codes in the CPT are for 2025 the following:</a:t>
            </a:r>
          </a:p>
          <a:p>
            <a:pPr lvl="1"/>
            <a:r>
              <a:rPr kumimoji="0" lang="en-US" sz="16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Synchronous Audio-Video E/M ( based on MDM Level)</a:t>
            </a:r>
          </a:p>
          <a:p>
            <a:pPr lvl="2">
              <a:buFont typeface="Wingdings" panose="05000000000000000000" pitchFamily="2" charset="2"/>
              <a:buChar char="ü"/>
            </a:pPr>
            <a:r>
              <a:rPr kumimoji="0" lang="en-US" sz="16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New patient and Established Patients</a:t>
            </a:r>
          </a:p>
          <a:p>
            <a:pPr lvl="2">
              <a:buFont typeface="Wingdings" panose="05000000000000000000" pitchFamily="2" charset="2"/>
              <a:buChar char="ü"/>
            </a:pPr>
            <a:r>
              <a:rPr kumimoji="0" lang="en-US" sz="16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98000-98007</a:t>
            </a:r>
          </a:p>
          <a:p>
            <a:pPr lvl="1"/>
            <a:r>
              <a:rPr kumimoji="0" lang="en-US" sz="16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Synchronous Audio Only( based on MDM Level)</a:t>
            </a:r>
          </a:p>
          <a:p>
            <a:pPr lvl="2">
              <a:buFont typeface="Wingdings" panose="05000000000000000000" pitchFamily="2" charset="2"/>
              <a:buChar char="ü"/>
            </a:pPr>
            <a:r>
              <a:rPr kumimoji="0" lang="en-US" sz="16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New patient and Established Patients</a:t>
            </a:r>
          </a:p>
          <a:p>
            <a:pPr lvl="2">
              <a:buFont typeface="Wingdings" panose="05000000000000000000" pitchFamily="2" charset="2"/>
              <a:buChar char="ü"/>
            </a:pPr>
            <a:r>
              <a:rPr lang="en-US" sz="1600" dirty="0">
                <a:latin typeface="Times New Roman" panose="02020603050405020304" pitchFamily="18" charset="0"/>
                <a:cs typeface="Times New Roman" panose="02020603050405020304" pitchFamily="18" charset="0"/>
              </a:rPr>
              <a:t>Minimum 10 minutes of medical discussion</a:t>
            </a:r>
          </a:p>
          <a:p>
            <a:pPr lvl="2">
              <a:buFont typeface="Wingdings" panose="05000000000000000000" pitchFamily="2" charset="2"/>
              <a:buChar char="ü"/>
            </a:pPr>
            <a:r>
              <a:rPr kumimoji="0" lang="en-US" sz="16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98008-98015</a:t>
            </a:r>
          </a:p>
          <a:p>
            <a:pPr lvl="2">
              <a:buFont typeface="Wingdings" panose="05000000000000000000" pitchFamily="2" charset="2"/>
              <a:buChar char="ü"/>
            </a:pPr>
            <a:r>
              <a:rPr lang="en-US" sz="1600" dirty="0">
                <a:solidFill>
                  <a:srgbClr val="00B050"/>
                </a:solidFill>
                <a:latin typeface="Times New Roman" panose="02020603050405020304" pitchFamily="18" charset="0"/>
                <a:cs typeface="Times New Roman" panose="02020603050405020304" pitchFamily="18" charset="0"/>
              </a:rPr>
              <a:t>98016: Virtual check-ins, patient-initiated, focusing on brief discussions to assess the need for further visits.</a:t>
            </a:r>
          </a:p>
          <a:p>
            <a:pPr marL="914400" lvl="2" indent="0">
              <a:buNone/>
            </a:pPr>
            <a:endParaRPr lang="en-US" sz="1600" dirty="0"/>
          </a:p>
        </p:txBody>
      </p:sp>
    </p:spTree>
    <p:extLst>
      <p:ext uri="{BB962C8B-B14F-4D97-AF65-F5344CB8AC3E}">
        <p14:creationId xmlns:p14="http://schemas.microsoft.com/office/powerpoint/2010/main" val="26601859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63A6E-5166-9976-3754-947EE3820FA0}"/>
              </a:ext>
            </a:extLst>
          </p:cNvPr>
          <p:cNvSpPr>
            <a:spLocks noGrp="1"/>
          </p:cNvSpPr>
          <p:nvPr>
            <p:ph type="title"/>
          </p:nvPr>
        </p:nvSpPr>
        <p:spPr/>
        <p:txBody>
          <a:bodyPr/>
          <a:lstStyle/>
          <a:p>
            <a:pPr algn="ctr"/>
            <a:r>
              <a:rPr lang="en-US" dirty="0"/>
              <a:t>Evolution of Telemedicine: </a:t>
            </a:r>
            <a:br>
              <a:rPr lang="en-US" dirty="0"/>
            </a:br>
            <a:r>
              <a:rPr lang="en-US" dirty="0"/>
              <a:t>Take Aways </a:t>
            </a:r>
          </a:p>
        </p:txBody>
      </p:sp>
      <p:sp>
        <p:nvSpPr>
          <p:cNvPr id="3" name="Content Placeholder 2">
            <a:extLst>
              <a:ext uri="{FF2B5EF4-FFF2-40B4-BE49-F238E27FC236}">
                <a16:creationId xmlns:a16="http://schemas.microsoft.com/office/drawing/2014/main" id="{38596D2B-9468-316A-64A9-20239A6C3873}"/>
              </a:ext>
            </a:extLst>
          </p:cNvPr>
          <p:cNvSpPr>
            <a:spLocks noGrp="1"/>
          </p:cNvSpPr>
          <p:nvPr>
            <p:ph idx="1"/>
          </p:nvPr>
        </p:nvSpPr>
        <p:spPr>
          <a:xfrm>
            <a:off x="2343726" y="1848109"/>
            <a:ext cx="6534729" cy="3774478"/>
          </a:xfrm>
        </p:spPr>
        <p:txBody>
          <a:bodyPr/>
          <a:lstStyle/>
          <a:p>
            <a:r>
              <a:rPr lang="en-US" sz="2400" dirty="0"/>
              <a:t>New E/M codes for synchronous and asynchronous visits:</a:t>
            </a:r>
          </a:p>
          <a:p>
            <a:pPr lvl="1" indent="-342900">
              <a:buFont typeface="Wingdings" panose="05000000000000000000" pitchFamily="2" charset="2"/>
              <a:buChar char="ü"/>
            </a:pPr>
            <a:r>
              <a:rPr lang="en-US" sz="2400" dirty="0"/>
              <a:t>9800-98015: Audio-visual and audio-only telemedicine</a:t>
            </a:r>
          </a:p>
          <a:p>
            <a:pPr lvl="1" indent="-342900">
              <a:buFont typeface="Wingdings" panose="05000000000000000000" pitchFamily="2" charset="2"/>
              <a:buChar char="ü"/>
            </a:pPr>
            <a:r>
              <a:rPr lang="en-US" sz="2400" dirty="0"/>
              <a:t>98016: Virtual check-ins (patient-initiated)</a:t>
            </a:r>
          </a:p>
          <a:p>
            <a:pPr marL="400050" lvl="1" indent="0">
              <a:buNone/>
            </a:pPr>
            <a:endParaRPr lang="en-US" sz="2400" dirty="0"/>
          </a:p>
          <a:p>
            <a:r>
              <a:rPr lang="en-US" sz="2400" dirty="0"/>
              <a:t>Guidelines for time reporting and service aggregation</a:t>
            </a:r>
            <a:r>
              <a:rPr lang="en-US" dirty="0"/>
              <a:t>.</a:t>
            </a:r>
          </a:p>
          <a:p>
            <a:endParaRPr lang="en-US" dirty="0"/>
          </a:p>
        </p:txBody>
      </p:sp>
    </p:spTree>
    <p:extLst>
      <p:ext uri="{BB962C8B-B14F-4D97-AF65-F5344CB8AC3E}">
        <p14:creationId xmlns:p14="http://schemas.microsoft.com/office/powerpoint/2010/main" val="1185510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C4BB8-6F99-7CC2-C8F6-14FF519ED866}"/>
              </a:ext>
            </a:extLst>
          </p:cNvPr>
          <p:cNvSpPr>
            <a:spLocks noGrp="1"/>
          </p:cNvSpPr>
          <p:nvPr>
            <p:ph type="title"/>
          </p:nvPr>
        </p:nvSpPr>
        <p:spPr/>
        <p:txBody>
          <a:bodyPr/>
          <a:lstStyle/>
          <a:p>
            <a:pPr algn="ctr"/>
            <a:r>
              <a:rPr lang="en-US" sz="2800" kern="1200" dirty="0">
                <a:latin typeface="Arial Black" panose="020B0A04020102020204" pitchFamily="34" charset="0"/>
                <a:cs typeface="+mj-cs"/>
              </a:rPr>
              <a:t>New Telemedicine Codes 2025</a:t>
            </a:r>
            <a:endParaRPr lang="en-US" dirty="0">
              <a:latin typeface="Arial Black" panose="020B0A04020102020204" pitchFamily="34" charset="0"/>
            </a:endParaRPr>
          </a:p>
        </p:txBody>
      </p:sp>
      <p:pic>
        <p:nvPicPr>
          <p:cNvPr id="4" name="Content Placeholder 4">
            <a:extLst>
              <a:ext uri="{FF2B5EF4-FFF2-40B4-BE49-F238E27FC236}">
                <a16:creationId xmlns:a16="http://schemas.microsoft.com/office/drawing/2014/main" id="{E7751D4D-9131-C7F0-C132-2D432EC3BD85}"/>
              </a:ext>
            </a:extLst>
          </p:cNvPr>
          <p:cNvPicPr>
            <a:picLocks noGrp="1" noChangeAspect="1"/>
          </p:cNvPicPr>
          <p:nvPr>
            <p:ph idx="1"/>
          </p:nvPr>
        </p:nvPicPr>
        <p:blipFill>
          <a:blip r:embed="rId2"/>
          <a:stretch>
            <a:fillRect/>
          </a:stretch>
        </p:blipFill>
        <p:spPr>
          <a:xfrm>
            <a:off x="2122073" y="2369127"/>
            <a:ext cx="6902730" cy="2982191"/>
          </a:xfrm>
          <a:prstGeom prst="rect">
            <a:avLst/>
          </a:prstGeom>
        </p:spPr>
      </p:pic>
    </p:spTree>
    <p:extLst>
      <p:ext uri="{BB962C8B-B14F-4D97-AF65-F5344CB8AC3E}">
        <p14:creationId xmlns:p14="http://schemas.microsoft.com/office/powerpoint/2010/main" val="6402713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10ABC-D2D2-39D4-3FD8-5F557F4D8A79}"/>
              </a:ext>
            </a:extLst>
          </p:cNvPr>
          <p:cNvSpPr>
            <a:spLocks noGrp="1"/>
          </p:cNvSpPr>
          <p:nvPr>
            <p:ph type="title"/>
          </p:nvPr>
        </p:nvSpPr>
        <p:spPr/>
        <p:txBody>
          <a:bodyPr/>
          <a:lstStyle/>
          <a:p>
            <a:pPr algn="ctr"/>
            <a:r>
              <a:rPr lang="en-US" dirty="0"/>
              <a:t>Surgery Enhancements</a:t>
            </a:r>
          </a:p>
        </p:txBody>
      </p:sp>
      <p:sp>
        <p:nvSpPr>
          <p:cNvPr id="3" name="Content Placeholder 2">
            <a:extLst>
              <a:ext uri="{FF2B5EF4-FFF2-40B4-BE49-F238E27FC236}">
                <a16:creationId xmlns:a16="http://schemas.microsoft.com/office/drawing/2014/main" id="{E87E2579-11A7-FAE7-D994-5B20A85B9EA0}"/>
              </a:ext>
            </a:extLst>
          </p:cNvPr>
          <p:cNvSpPr>
            <a:spLocks noGrp="1"/>
          </p:cNvSpPr>
          <p:nvPr>
            <p:ph idx="1"/>
          </p:nvPr>
        </p:nvSpPr>
        <p:spPr>
          <a:xfrm>
            <a:off x="2343726" y="1420092"/>
            <a:ext cx="6534729" cy="4727789"/>
          </a:xfrm>
        </p:spPr>
        <p:txBody>
          <a:bodyPr>
            <a:normAutofit/>
          </a:bodyPr>
          <a:lstStyle/>
          <a:p>
            <a:r>
              <a:rPr lang="en-US" dirty="0"/>
              <a:t>The Surgery section now has 33 new codes for autografts, arthroplasty, and other surgical procedures, effective January. 1, 2025. </a:t>
            </a:r>
          </a:p>
          <a:p>
            <a:pPr marL="0" indent="0">
              <a:lnSpc>
                <a:spcPct val="50000"/>
              </a:lnSpc>
              <a:spcBef>
                <a:spcPts val="0"/>
              </a:spcBef>
              <a:buNone/>
            </a:pPr>
            <a:endParaRPr lang="en-US" dirty="0"/>
          </a:p>
          <a:p>
            <a:r>
              <a:rPr lang="en-US" dirty="0"/>
              <a:t>You’ll also find some revised and deleted codes in this section.</a:t>
            </a:r>
          </a:p>
          <a:p>
            <a:pPr marL="0" indent="0">
              <a:lnSpc>
                <a:spcPct val="50000"/>
              </a:lnSpc>
              <a:spcBef>
                <a:spcPts val="0"/>
              </a:spcBef>
              <a:buNone/>
            </a:pPr>
            <a:endParaRPr lang="en-US" dirty="0"/>
          </a:p>
          <a:p>
            <a:r>
              <a:rPr lang="en-US" dirty="0"/>
              <a:t>Review guidelines for Skin Cell Suspension Autograft (SCSA) </a:t>
            </a:r>
          </a:p>
          <a:p>
            <a:pPr lvl="1">
              <a:buFont typeface="Wingdings" panose="05000000000000000000" pitchFamily="2" charset="2"/>
              <a:buChar char="ü"/>
            </a:pPr>
            <a:r>
              <a:rPr lang="en-US" sz="1800" dirty="0"/>
              <a:t>Code Set* NEW CODES</a:t>
            </a:r>
          </a:p>
          <a:p>
            <a:pPr lvl="2">
              <a:buFont typeface="Courier New" panose="02070309020205020404" pitchFamily="49" charset="0"/>
              <a:buChar char="o"/>
            </a:pPr>
            <a:r>
              <a:rPr lang="en-US" dirty="0"/>
              <a:t>15011-15018- </a:t>
            </a:r>
            <a:r>
              <a:rPr lang="en-US" b="1" dirty="0"/>
              <a:t>New Codes </a:t>
            </a:r>
          </a:p>
          <a:p>
            <a:pPr lvl="2">
              <a:buFont typeface="Courier New" panose="02070309020205020404" pitchFamily="49" charset="0"/>
              <a:buChar char="o"/>
            </a:pPr>
            <a:r>
              <a:rPr lang="en-US" dirty="0"/>
              <a:t>15002-15005- Surgical preparation of site before application </a:t>
            </a:r>
          </a:p>
          <a:p>
            <a:pPr lvl="2">
              <a:buFont typeface="Courier New" panose="02070309020205020404" pitchFamily="49" charset="0"/>
              <a:buChar char="o"/>
            </a:pPr>
            <a:r>
              <a:rPr lang="en-US" dirty="0"/>
              <a:t>15040-15261-Placement of separate additional autograft</a:t>
            </a:r>
          </a:p>
          <a:p>
            <a:pPr lvl="1">
              <a:buFont typeface="Wingdings" panose="05000000000000000000" pitchFamily="2" charset="2"/>
              <a:buChar char="ü"/>
            </a:pPr>
            <a:r>
              <a:rPr lang="en-US" sz="1800" dirty="0"/>
              <a:t>Autografts/tissue-cultured autografts (other than SCSA) </a:t>
            </a:r>
          </a:p>
          <a:p>
            <a:pPr marL="457200" lvl="1" indent="0">
              <a:buNone/>
            </a:pPr>
            <a:endParaRPr lang="en-US" sz="2000" dirty="0"/>
          </a:p>
          <a:p>
            <a:endParaRPr lang="en-US" dirty="0"/>
          </a:p>
        </p:txBody>
      </p:sp>
    </p:spTree>
    <p:extLst>
      <p:ext uri="{BB962C8B-B14F-4D97-AF65-F5344CB8AC3E}">
        <p14:creationId xmlns:p14="http://schemas.microsoft.com/office/powerpoint/2010/main" val="31267270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013A3-7D93-ED90-4458-710FFD15F846}"/>
              </a:ext>
            </a:extLst>
          </p:cNvPr>
          <p:cNvSpPr>
            <a:spLocks noGrp="1"/>
          </p:cNvSpPr>
          <p:nvPr>
            <p:ph type="title"/>
          </p:nvPr>
        </p:nvSpPr>
        <p:spPr/>
        <p:txBody>
          <a:bodyPr/>
          <a:lstStyle/>
          <a:p>
            <a:pPr algn="ctr"/>
            <a:r>
              <a:rPr lang="en-US" dirty="0"/>
              <a:t>The New CPT Code 25448</a:t>
            </a:r>
          </a:p>
        </p:txBody>
      </p:sp>
      <p:sp>
        <p:nvSpPr>
          <p:cNvPr id="3" name="Content Placeholder 2">
            <a:extLst>
              <a:ext uri="{FF2B5EF4-FFF2-40B4-BE49-F238E27FC236}">
                <a16:creationId xmlns:a16="http://schemas.microsoft.com/office/drawing/2014/main" id="{1C37BC55-719D-BD84-6A5D-976A7A43E6CB}"/>
              </a:ext>
            </a:extLst>
          </p:cNvPr>
          <p:cNvSpPr>
            <a:spLocks noGrp="1"/>
          </p:cNvSpPr>
          <p:nvPr>
            <p:ph idx="1"/>
          </p:nvPr>
        </p:nvSpPr>
        <p:spPr/>
        <p:txBody>
          <a:bodyPr/>
          <a:lstStyle/>
          <a:p>
            <a:r>
              <a:rPr lang="en-US" dirty="0"/>
              <a:t>Effectively combines two codes: 25447 and 26480.</a:t>
            </a:r>
          </a:p>
          <a:p>
            <a:pPr marL="0" indent="0">
              <a:spcBef>
                <a:spcPts val="0"/>
              </a:spcBef>
              <a:buNone/>
            </a:pPr>
            <a:endParaRPr lang="en-US" dirty="0"/>
          </a:p>
          <a:p>
            <a:r>
              <a:rPr lang="en-US" sz="2000" dirty="0"/>
              <a:t>25448: Arthroplasty, suspension including transfer or tendon, with interposition, when performed.</a:t>
            </a:r>
          </a:p>
          <a:p>
            <a:pPr lvl="1">
              <a:buFont typeface="Wingdings" panose="05000000000000000000" pitchFamily="2" charset="2"/>
              <a:buChar char="ü"/>
            </a:pPr>
            <a:r>
              <a:rPr lang="en-US" sz="2000" dirty="0"/>
              <a:t>Starting in 2025, when carpometacarpal (CMC) suspension arthroplasty is performed using an interposition tendon transfer.</a:t>
            </a:r>
          </a:p>
          <a:p>
            <a:pPr lvl="1">
              <a:buFont typeface="Wingdings" panose="05000000000000000000" pitchFamily="2" charset="2"/>
              <a:buChar char="ü"/>
            </a:pPr>
            <a:r>
              <a:rPr lang="en-US" sz="2000" dirty="0"/>
              <a:t>Do not </a:t>
            </a:r>
            <a:r>
              <a:rPr lang="en-US" dirty="0"/>
              <a:t>c</a:t>
            </a:r>
            <a:r>
              <a:rPr lang="en-US" sz="2000" dirty="0"/>
              <a:t>ode 25448 with the following:</a:t>
            </a:r>
          </a:p>
          <a:p>
            <a:pPr lvl="2">
              <a:buFont typeface="Courier New" panose="02070309020205020404" pitchFamily="49" charset="0"/>
              <a:buChar char="o"/>
            </a:pPr>
            <a:r>
              <a:rPr lang="en-US" sz="1800" dirty="0"/>
              <a:t>Do not report 25448 in conjunction with 25447.</a:t>
            </a:r>
          </a:p>
          <a:p>
            <a:pPr lvl="2">
              <a:buFont typeface="Courier New" panose="02070309020205020404" pitchFamily="49" charset="0"/>
              <a:buChar char="o"/>
            </a:pPr>
            <a:r>
              <a:rPr lang="en-US" sz="1800" dirty="0"/>
              <a:t>Do not report 25448 in conjunction with 25310, 26480 when performed for intercarpal or carpometacarpal joint arthroplasty.</a:t>
            </a:r>
            <a:endParaRPr lang="en-US" dirty="0"/>
          </a:p>
          <a:p>
            <a:pPr marL="0" indent="0">
              <a:buNone/>
            </a:pPr>
            <a:endParaRPr lang="en-US" dirty="0"/>
          </a:p>
        </p:txBody>
      </p:sp>
    </p:spTree>
    <p:extLst>
      <p:ext uri="{BB962C8B-B14F-4D97-AF65-F5344CB8AC3E}">
        <p14:creationId xmlns:p14="http://schemas.microsoft.com/office/powerpoint/2010/main" val="39196557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F7DB6-E2DE-FEF9-55F1-B21D639D9258}"/>
              </a:ext>
            </a:extLst>
          </p:cNvPr>
          <p:cNvSpPr>
            <a:spLocks noGrp="1"/>
          </p:cNvSpPr>
          <p:nvPr>
            <p:ph type="title"/>
          </p:nvPr>
        </p:nvSpPr>
        <p:spPr/>
        <p:txBody>
          <a:bodyPr/>
          <a:lstStyle/>
          <a:p>
            <a:pPr algn="ctr"/>
            <a:r>
              <a:rPr lang="en-US" dirty="0"/>
              <a:t>New Codes for Plane Blocks</a:t>
            </a:r>
          </a:p>
        </p:txBody>
      </p:sp>
      <p:sp>
        <p:nvSpPr>
          <p:cNvPr id="3" name="Content Placeholder 2">
            <a:extLst>
              <a:ext uri="{FF2B5EF4-FFF2-40B4-BE49-F238E27FC236}">
                <a16:creationId xmlns:a16="http://schemas.microsoft.com/office/drawing/2014/main" id="{EF70A65E-3B59-BBA2-E443-18988083D5AE}"/>
              </a:ext>
            </a:extLst>
          </p:cNvPr>
          <p:cNvSpPr>
            <a:spLocks noGrp="1"/>
          </p:cNvSpPr>
          <p:nvPr>
            <p:ph idx="1"/>
          </p:nvPr>
        </p:nvSpPr>
        <p:spPr/>
        <p:txBody>
          <a:bodyPr/>
          <a:lstStyle/>
          <a:p>
            <a:pPr>
              <a:lnSpc>
                <a:spcPct val="90000"/>
              </a:lnSpc>
            </a:pPr>
            <a:r>
              <a:rPr lang="en-US" sz="1800" dirty="0"/>
              <a:t>Six new codes for plane blocks can be reported in 2025.  These blocks bathe all the nerves versus targeting a specific area. </a:t>
            </a:r>
          </a:p>
          <a:p>
            <a:pPr lvl="1">
              <a:lnSpc>
                <a:spcPct val="90000"/>
              </a:lnSpc>
              <a:buFont typeface="Wingdings" panose="05000000000000000000" pitchFamily="2" charset="2"/>
              <a:buChar char="ü"/>
            </a:pPr>
            <a:r>
              <a:rPr lang="en-US" sz="1800" b="1" i="0" dirty="0">
                <a:effectLst/>
                <a:latin typeface="Times New Roman" panose="02020603050405020304" pitchFamily="18" charset="0"/>
              </a:rPr>
              <a:t>64466</a:t>
            </a:r>
            <a:r>
              <a:rPr lang="en-US" sz="1800" b="0" i="0" dirty="0">
                <a:effectLst/>
                <a:latin typeface="Times New Roman" panose="02020603050405020304" pitchFamily="18" charset="0"/>
              </a:rPr>
              <a:t> (Thoracic fascial plane block, unilateral; by injection[s], including imaging guidance, when performed).</a:t>
            </a:r>
          </a:p>
          <a:p>
            <a:pPr lvl="1">
              <a:lnSpc>
                <a:spcPct val="90000"/>
              </a:lnSpc>
              <a:buFont typeface="Wingdings" panose="05000000000000000000" pitchFamily="2" charset="2"/>
              <a:buChar char="ü"/>
            </a:pPr>
            <a:r>
              <a:rPr lang="en-US" sz="1800" b="1" i="0" dirty="0">
                <a:effectLst/>
                <a:latin typeface="Times New Roman" panose="02020603050405020304" pitchFamily="18" charset="0"/>
              </a:rPr>
              <a:t>64467</a:t>
            </a:r>
            <a:r>
              <a:rPr lang="en-US" sz="1800" b="0" i="0" dirty="0">
                <a:effectLst/>
                <a:latin typeface="Times New Roman" panose="02020603050405020304" pitchFamily="18" charset="0"/>
              </a:rPr>
              <a:t> ( … ; by continuous infusion[s], including imaging guidance, when performed).</a:t>
            </a:r>
          </a:p>
          <a:p>
            <a:pPr lvl="1">
              <a:lnSpc>
                <a:spcPct val="90000"/>
              </a:lnSpc>
              <a:buFont typeface="Wingdings" panose="05000000000000000000" pitchFamily="2" charset="2"/>
              <a:buChar char="ü"/>
            </a:pPr>
            <a:r>
              <a:rPr lang="en-US" sz="1800" b="1" i="0" dirty="0">
                <a:effectLst/>
                <a:latin typeface="Times New Roman" panose="02020603050405020304" pitchFamily="18" charset="0"/>
              </a:rPr>
              <a:t>64468</a:t>
            </a:r>
            <a:r>
              <a:rPr lang="en-US" sz="1800" b="0" i="0" dirty="0">
                <a:effectLst/>
                <a:latin typeface="Times New Roman" panose="02020603050405020304" pitchFamily="18" charset="0"/>
              </a:rPr>
              <a:t> (Thoracic fascial plane block, bilateral; by injection[s], including imaging guidance, when performed).</a:t>
            </a:r>
          </a:p>
          <a:p>
            <a:pPr lvl="1">
              <a:lnSpc>
                <a:spcPct val="90000"/>
              </a:lnSpc>
              <a:buFont typeface="Wingdings" panose="05000000000000000000" pitchFamily="2" charset="2"/>
              <a:buChar char="ü"/>
            </a:pPr>
            <a:r>
              <a:rPr lang="en-US" sz="1800" b="1" i="0" dirty="0">
                <a:effectLst/>
                <a:latin typeface="Times New Roman" panose="02020603050405020304" pitchFamily="18" charset="0"/>
              </a:rPr>
              <a:t>64469</a:t>
            </a:r>
            <a:r>
              <a:rPr lang="en-US" sz="1800" b="0" i="0" dirty="0">
                <a:effectLst/>
                <a:latin typeface="Times New Roman" panose="02020603050405020304" pitchFamily="18" charset="0"/>
              </a:rPr>
              <a:t> ( … ; by continuous infusion[s], including imaging guidance, when performed).</a:t>
            </a:r>
          </a:p>
          <a:p>
            <a:pPr lvl="1">
              <a:lnSpc>
                <a:spcPct val="90000"/>
              </a:lnSpc>
              <a:buFont typeface="Wingdings" panose="05000000000000000000" pitchFamily="2" charset="2"/>
              <a:buChar char="ü"/>
            </a:pPr>
            <a:r>
              <a:rPr lang="en-US" sz="1800" b="1" i="0" dirty="0">
                <a:effectLst/>
                <a:latin typeface="Times New Roman" panose="02020603050405020304" pitchFamily="18" charset="0"/>
              </a:rPr>
              <a:t>64473</a:t>
            </a:r>
            <a:r>
              <a:rPr lang="en-US" sz="1800" b="0" i="0" dirty="0">
                <a:effectLst/>
                <a:latin typeface="Times New Roman" panose="02020603050405020304" pitchFamily="18" charset="0"/>
              </a:rPr>
              <a:t> (Lower extremity fascial plane block, unilateral; by injection[s], including imaging guidance, when performed).</a:t>
            </a:r>
          </a:p>
          <a:p>
            <a:pPr lvl="1">
              <a:lnSpc>
                <a:spcPct val="90000"/>
              </a:lnSpc>
              <a:buFont typeface="Wingdings" panose="05000000000000000000" pitchFamily="2" charset="2"/>
              <a:buChar char="ü"/>
            </a:pPr>
            <a:r>
              <a:rPr lang="en-US" sz="1800" b="1" i="0" dirty="0">
                <a:effectLst/>
                <a:latin typeface="Times New Roman" panose="02020603050405020304" pitchFamily="18" charset="0"/>
              </a:rPr>
              <a:t>64474</a:t>
            </a:r>
            <a:r>
              <a:rPr lang="en-US" sz="1800" b="0" i="0" dirty="0">
                <a:effectLst/>
                <a:latin typeface="Times New Roman" panose="02020603050405020304" pitchFamily="18" charset="0"/>
              </a:rPr>
              <a:t> ( … ; by continuous infusion[s], including imaging guidance, when performed).</a:t>
            </a:r>
          </a:p>
          <a:p>
            <a:endParaRPr lang="en-US" dirty="0"/>
          </a:p>
        </p:txBody>
      </p:sp>
    </p:spTree>
    <p:extLst>
      <p:ext uri="{BB962C8B-B14F-4D97-AF65-F5344CB8AC3E}">
        <p14:creationId xmlns:p14="http://schemas.microsoft.com/office/powerpoint/2010/main" val="26396563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EA79E-3257-449B-5A37-F96C9564A7C9}"/>
              </a:ext>
            </a:extLst>
          </p:cNvPr>
          <p:cNvSpPr>
            <a:spLocks noGrp="1"/>
          </p:cNvSpPr>
          <p:nvPr>
            <p:ph type="title"/>
          </p:nvPr>
        </p:nvSpPr>
        <p:spPr>
          <a:xfrm>
            <a:off x="2253279" y="274638"/>
            <a:ext cx="6625176" cy="868362"/>
          </a:xfrm>
        </p:spPr>
        <p:txBody>
          <a:bodyPr/>
          <a:lstStyle/>
          <a:p>
            <a:pPr algn="ctr"/>
            <a:r>
              <a:rPr lang="en-US" sz="2800" dirty="0"/>
              <a:t>Temporary Code 0616T = 66683</a:t>
            </a:r>
            <a:endParaRPr lang="en-US" dirty="0"/>
          </a:p>
        </p:txBody>
      </p:sp>
      <p:sp>
        <p:nvSpPr>
          <p:cNvPr id="3" name="Content Placeholder 2">
            <a:extLst>
              <a:ext uri="{FF2B5EF4-FFF2-40B4-BE49-F238E27FC236}">
                <a16:creationId xmlns:a16="http://schemas.microsoft.com/office/drawing/2014/main" id="{CF418F71-F86C-DDC7-804A-E01E3DF7DFF1}"/>
              </a:ext>
            </a:extLst>
          </p:cNvPr>
          <p:cNvSpPr>
            <a:spLocks noGrp="1"/>
          </p:cNvSpPr>
          <p:nvPr>
            <p:ph idx="1"/>
          </p:nvPr>
        </p:nvSpPr>
        <p:spPr/>
        <p:txBody>
          <a:bodyPr/>
          <a:lstStyle/>
          <a:p>
            <a:r>
              <a:rPr lang="en-US" sz="2000" dirty="0"/>
              <a:t>Implantation of iris prosthesis, including suture fixation and repair or removal of iris, when performed</a:t>
            </a:r>
          </a:p>
          <a:p>
            <a:pPr lvl="1">
              <a:buFont typeface="Wingdings" panose="05000000000000000000" pitchFamily="2" charset="2"/>
              <a:buChar char="ü"/>
            </a:pPr>
            <a:r>
              <a:rPr lang="en-US" sz="2000" dirty="0"/>
              <a:t>Temporary code 0616T is now Permanent with     </a:t>
            </a:r>
            <a:r>
              <a:rPr lang="en-US" sz="2000" b="1" dirty="0"/>
              <a:t> CPT 66683.</a:t>
            </a:r>
          </a:p>
          <a:p>
            <a:pPr lvl="1">
              <a:buFont typeface="Wingdings" panose="05000000000000000000" pitchFamily="2" charset="2"/>
              <a:buChar char="ü"/>
            </a:pPr>
            <a:r>
              <a:rPr lang="en-US" sz="2000" b="0" i="0" dirty="0">
                <a:effectLst/>
                <a:latin typeface="Times New Roman" panose="02020603050405020304" pitchFamily="18" charset="0"/>
              </a:rPr>
              <a:t>Temporary code </a:t>
            </a:r>
            <a:r>
              <a:rPr lang="en-US" sz="2000" b="1" i="0" dirty="0">
                <a:effectLst/>
                <a:latin typeface="Times New Roman" panose="02020603050405020304" pitchFamily="18" charset="0"/>
              </a:rPr>
              <a:t>0616T</a:t>
            </a:r>
            <a:r>
              <a:rPr lang="en-US" sz="2000" b="0" i="0" dirty="0">
                <a:effectLst/>
                <a:latin typeface="Times New Roman" panose="02020603050405020304" pitchFamily="18" charset="0"/>
              </a:rPr>
              <a:t> (Insertion of iris prosthesis, including suture fixation and repair or removal of iris, when performed; without removal of crystalline lens or intraocular lens, without insertion of intraocular lens) will be deleted and replaced with permanent code </a:t>
            </a:r>
            <a:r>
              <a:rPr lang="en-US" sz="2000" b="1" i="0" dirty="0">
                <a:effectLst/>
                <a:latin typeface="Times New Roman" panose="02020603050405020304" pitchFamily="18" charset="0"/>
              </a:rPr>
              <a:t>66683</a:t>
            </a:r>
            <a:r>
              <a:rPr lang="en-US" sz="2000" b="0" i="0" dirty="0">
                <a:effectLst/>
                <a:latin typeface="Times New Roman" panose="02020603050405020304" pitchFamily="18" charset="0"/>
              </a:rPr>
              <a:t> (Implantation of iris prosthesis, including suture fixation and repair or removal of iris, when performed). The T code is carrier-priced, but CMS will cover the permanent code, according to the proposed rule.</a:t>
            </a:r>
          </a:p>
          <a:p>
            <a:pPr lvl="1">
              <a:buFont typeface="Wingdings" panose="05000000000000000000" pitchFamily="2" charset="2"/>
              <a:buChar char="ü"/>
            </a:pPr>
            <a:endParaRPr lang="en-US" dirty="0"/>
          </a:p>
        </p:txBody>
      </p:sp>
    </p:spTree>
    <p:extLst>
      <p:ext uri="{BB962C8B-B14F-4D97-AF65-F5344CB8AC3E}">
        <p14:creationId xmlns:p14="http://schemas.microsoft.com/office/powerpoint/2010/main" val="28276079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A6B6A-8BD3-E31C-462C-8E511046F935}"/>
              </a:ext>
            </a:extLst>
          </p:cNvPr>
          <p:cNvSpPr>
            <a:spLocks noGrp="1"/>
          </p:cNvSpPr>
          <p:nvPr>
            <p:ph type="title"/>
          </p:nvPr>
        </p:nvSpPr>
        <p:spPr/>
        <p:txBody>
          <a:bodyPr/>
          <a:lstStyle/>
          <a:p>
            <a:pPr algn="ctr"/>
            <a:r>
              <a:rPr lang="en-US" dirty="0"/>
              <a:t>AMA/CPT Definition of Code</a:t>
            </a:r>
          </a:p>
        </p:txBody>
      </p:sp>
      <p:pic>
        <p:nvPicPr>
          <p:cNvPr id="4" name="Content Placeholder 3">
            <a:extLst>
              <a:ext uri="{FF2B5EF4-FFF2-40B4-BE49-F238E27FC236}">
                <a16:creationId xmlns:a16="http://schemas.microsoft.com/office/drawing/2014/main" id="{27EB6F4F-01DB-CA30-1ACE-CA716E38BE6E}"/>
              </a:ext>
            </a:extLst>
          </p:cNvPr>
          <p:cNvPicPr>
            <a:picLocks noGrp="1" noChangeAspect="1"/>
          </p:cNvPicPr>
          <p:nvPr>
            <p:ph idx="1"/>
          </p:nvPr>
        </p:nvPicPr>
        <p:blipFill>
          <a:blip r:embed="rId3"/>
          <a:stretch>
            <a:fillRect/>
          </a:stretch>
        </p:blipFill>
        <p:spPr>
          <a:xfrm>
            <a:off x="2110902" y="3015574"/>
            <a:ext cx="6767986" cy="1634247"/>
          </a:xfrm>
          <a:prstGeom prst="rect">
            <a:avLst/>
          </a:prstGeom>
        </p:spPr>
      </p:pic>
      <p:sp>
        <p:nvSpPr>
          <p:cNvPr id="3" name="TextBox 2">
            <a:extLst>
              <a:ext uri="{FF2B5EF4-FFF2-40B4-BE49-F238E27FC236}">
                <a16:creationId xmlns:a16="http://schemas.microsoft.com/office/drawing/2014/main" id="{148000D0-2D64-2534-C02D-6200EA3D34A6}"/>
              </a:ext>
            </a:extLst>
          </p:cNvPr>
          <p:cNvSpPr txBox="1"/>
          <p:nvPr/>
        </p:nvSpPr>
        <p:spPr>
          <a:xfrm>
            <a:off x="3922295" y="1876926"/>
            <a:ext cx="2707105" cy="369332"/>
          </a:xfrm>
          <a:prstGeom prst="rect">
            <a:avLst/>
          </a:prstGeom>
          <a:noFill/>
        </p:spPr>
        <p:txBody>
          <a:bodyPr wrap="square" rtlCol="0">
            <a:spAutoFit/>
          </a:bodyPr>
          <a:lstStyle/>
          <a:p>
            <a:r>
              <a:rPr lang="en-US" dirty="0"/>
              <a:t>                </a:t>
            </a:r>
            <a:r>
              <a:rPr lang="en-US" b="1" dirty="0">
                <a:solidFill>
                  <a:srgbClr val="002060"/>
                </a:solidFill>
              </a:rPr>
              <a:t>CPT 66683</a:t>
            </a:r>
          </a:p>
        </p:txBody>
      </p:sp>
    </p:spTree>
    <p:extLst>
      <p:ext uri="{BB962C8B-B14F-4D97-AF65-F5344CB8AC3E}">
        <p14:creationId xmlns:p14="http://schemas.microsoft.com/office/powerpoint/2010/main" val="11978128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DB7CE-5972-37BE-5CAA-6ED37FD0F99C}"/>
              </a:ext>
            </a:extLst>
          </p:cNvPr>
          <p:cNvSpPr>
            <a:spLocks noGrp="1"/>
          </p:cNvSpPr>
          <p:nvPr>
            <p:ph type="title"/>
          </p:nvPr>
        </p:nvSpPr>
        <p:spPr/>
        <p:txBody>
          <a:bodyPr/>
          <a:lstStyle/>
          <a:p>
            <a:pPr algn="ctr"/>
            <a:r>
              <a:rPr lang="en-US" dirty="0"/>
              <a:t>Virtual Check-In: </a:t>
            </a:r>
            <a:br>
              <a:rPr lang="en-US" dirty="0"/>
            </a:br>
            <a:r>
              <a:rPr lang="en-US" dirty="0"/>
              <a:t>Goodbye to G2012</a:t>
            </a:r>
          </a:p>
        </p:txBody>
      </p:sp>
      <p:sp>
        <p:nvSpPr>
          <p:cNvPr id="3" name="Content Placeholder 2">
            <a:extLst>
              <a:ext uri="{FF2B5EF4-FFF2-40B4-BE49-F238E27FC236}">
                <a16:creationId xmlns:a16="http://schemas.microsoft.com/office/drawing/2014/main" id="{F216CB95-EA38-B19A-A3CC-20AA5C36BA0A}"/>
              </a:ext>
            </a:extLst>
          </p:cNvPr>
          <p:cNvSpPr>
            <a:spLocks noGrp="1"/>
          </p:cNvSpPr>
          <p:nvPr>
            <p:ph idx="1"/>
          </p:nvPr>
        </p:nvSpPr>
        <p:spPr>
          <a:xfrm>
            <a:off x="2343726" y="1420091"/>
            <a:ext cx="6644631" cy="5058529"/>
          </a:xfrm>
        </p:spPr>
        <p:txBody>
          <a:bodyPr/>
          <a:lstStyle/>
          <a:p>
            <a:r>
              <a:rPr lang="en-US" sz="2000" dirty="0"/>
              <a:t>Virtual Check-In 98016: Established Patients Only</a:t>
            </a:r>
          </a:p>
          <a:p>
            <a:endParaRPr lang="en-US" dirty="0"/>
          </a:p>
          <a:p>
            <a:endParaRPr lang="en-US" sz="2000" dirty="0"/>
          </a:p>
          <a:p>
            <a:endParaRPr lang="en-US" dirty="0"/>
          </a:p>
          <a:p>
            <a:endParaRPr lang="en-US" sz="2000" dirty="0"/>
          </a:p>
          <a:p>
            <a:endParaRPr lang="en-US" dirty="0"/>
          </a:p>
          <a:p>
            <a:endParaRPr lang="en-US" sz="2000" dirty="0"/>
          </a:p>
          <a:p>
            <a:endParaRPr lang="en-US" dirty="0"/>
          </a:p>
          <a:p>
            <a:endParaRPr lang="en-US" sz="2000" dirty="0"/>
          </a:p>
          <a:p>
            <a:r>
              <a:rPr lang="en-US" dirty="0"/>
              <a:t>This is a patient-initiated service. The service is intended on whether a more extensive visit is required. Video technology is not needed. </a:t>
            </a:r>
          </a:p>
          <a:p>
            <a:pPr marL="0" indent="0">
              <a:buNone/>
            </a:pPr>
            <a:endParaRPr lang="en-US" sz="2000" dirty="0"/>
          </a:p>
          <a:p>
            <a:endParaRPr lang="en-US" dirty="0"/>
          </a:p>
        </p:txBody>
      </p:sp>
      <p:pic>
        <p:nvPicPr>
          <p:cNvPr id="5" name="Picture 4">
            <a:extLst>
              <a:ext uri="{FF2B5EF4-FFF2-40B4-BE49-F238E27FC236}">
                <a16:creationId xmlns:a16="http://schemas.microsoft.com/office/drawing/2014/main" id="{49555E11-17A6-96CC-1E17-7732D26FA4AC}"/>
              </a:ext>
            </a:extLst>
          </p:cNvPr>
          <p:cNvPicPr>
            <a:picLocks noChangeAspect="1"/>
          </p:cNvPicPr>
          <p:nvPr/>
        </p:nvPicPr>
        <p:blipFill>
          <a:blip r:embed="rId2"/>
          <a:stretch>
            <a:fillRect/>
          </a:stretch>
        </p:blipFill>
        <p:spPr>
          <a:xfrm>
            <a:off x="2098741" y="2347912"/>
            <a:ext cx="7045259" cy="2029535"/>
          </a:xfrm>
          <a:prstGeom prst="rect">
            <a:avLst/>
          </a:prstGeom>
        </p:spPr>
      </p:pic>
    </p:spTree>
    <p:extLst>
      <p:ext uri="{BB962C8B-B14F-4D97-AF65-F5344CB8AC3E}">
        <p14:creationId xmlns:p14="http://schemas.microsoft.com/office/powerpoint/2010/main" val="25479478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9AB0C-B8CC-880E-6255-A2E059AAAFC9}"/>
              </a:ext>
            </a:extLst>
          </p:cNvPr>
          <p:cNvSpPr>
            <a:spLocks noGrp="1"/>
          </p:cNvSpPr>
          <p:nvPr>
            <p:ph type="title"/>
          </p:nvPr>
        </p:nvSpPr>
        <p:spPr/>
        <p:txBody>
          <a:bodyPr/>
          <a:lstStyle/>
          <a:p>
            <a:pPr algn="ctr"/>
            <a:r>
              <a:rPr lang="en-US" dirty="0"/>
              <a:t>The Role of Artificial Intelligence</a:t>
            </a:r>
          </a:p>
        </p:txBody>
      </p:sp>
      <p:sp>
        <p:nvSpPr>
          <p:cNvPr id="3" name="Content Placeholder 2">
            <a:extLst>
              <a:ext uri="{FF2B5EF4-FFF2-40B4-BE49-F238E27FC236}">
                <a16:creationId xmlns:a16="http://schemas.microsoft.com/office/drawing/2014/main" id="{5669A202-5B56-C1E2-CB38-4E672A0F0AD4}"/>
              </a:ext>
            </a:extLst>
          </p:cNvPr>
          <p:cNvSpPr>
            <a:spLocks noGrp="1"/>
          </p:cNvSpPr>
          <p:nvPr>
            <p:ph idx="1"/>
          </p:nvPr>
        </p:nvSpPr>
        <p:spPr>
          <a:xfrm>
            <a:off x="2343726" y="1809197"/>
            <a:ext cx="6534729" cy="3550743"/>
          </a:xfrm>
        </p:spPr>
        <p:txBody>
          <a:bodyPr/>
          <a:lstStyle/>
          <a:p>
            <a:r>
              <a:rPr lang="en-US" sz="2800" dirty="0"/>
              <a:t>New AI-focused codes:</a:t>
            </a:r>
          </a:p>
          <a:p>
            <a:pPr lvl="1">
              <a:buFont typeface="Wingdings" panose="05000000000000000000" pitchFamily="2" charset="2"/>
              <a:buChar char="ü"/>
            </a:pPr>
            <a:r>
              <a:rPr lang="en-US" sz="2400" dirty="0"/>
              <a:t>0902T: ECG measurements</a:t>
            </a:r>
          </a:p>
          <a:p>
            <a:pPr lvl="1">
              <a:buFont typeface="Wingdings" panose="05000000000000000000" pitchFamily="2" charset="2"/>
              <a:buChar char="ü"/>
            </a:pPr>
            <a:r>
              <a:rPr lang="en-US" sz="2400" dirty="0"/>
              <a:t>0877T–0880T: Chest imaging</a:t>
            </a:r>
          </a:p>
          <a:p>
            <a:pPr marL="457200" lvl="1" indent="0">
              <a:buNone/>
            </a:pPr>
            <a:endParaRPr lang="en-US" dirty="0"/>
          </a:p>
          <a:p>
            <a:r>
              <a:rPr lang="en-US" sz="2800" dirty="0"/>
              <a:t>Categorization: Assistive, augmentative, autonomous.</a:t>
            </a:r>
          </a:p>
          <a:p>
            <a:endParaRPr lang="en-US" dirty="0"/>
          </a:p>
        </p:txBody>
      </p:sp>
    </p:spTree>
    <p:extLst>
      <p:ext uri="{BB962C8B-B14F-4D97-AF65-F5344CB8AC3E}">
        <p14:creationId xmlns:p14="http://schemas.microsoft.com/office/powerpoint/2010/main" val="1226447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34623-AA88-F680-C0B5-568FA8FE92F9}"/>
              </a:ext>
            </a:extLst>
          </p:cNvPr>
          <p:cNvSpPr>
            <a:spLocks noGrp="1"/>
          </p:cNvSpPr>
          <p:nvPr>
            <p:ph type="title"/>
          </p:nvPr>
        </p:nvSpPr>
        <p:spPr/>
        <p:txBody>
          <a:bodyPr/>
          <a:lstStyle/>
          <a:p>
            <a:pPr algn="ctr"/>
            <a:r>
              <a:rPr lang="en-US" dirty="0"/>
              <a:t>Augmented/AI – Artificial Intelligence</a:t>
            </a:r>
          </a:p>
        </p:txBody>
      </p:sp>
      <p:sp>
        <p:nvSpPr>
          <p:cNvPr id="3" name="Content Placeholder 2">
            <a:extLst>
              <a:ext uri="{FF2B5EF4-FFF2-40B4-BE49-F238E27FC236}">
                <a16:creationId xmlns:a16="http://schemas.microsoft.com/office/drawing/2014/main" id="{50A248CE-9437-A8E5-1060-B070237D6664}"/>
              </a:ext>
            </a:extLst>
          </p:cNvPr>
          <p:cNvSpPr>
            <a:spLocks noGrp="1"/>
          </p:cNvSpPr>
          <p:nvPr>
            <p:ph idx="1"/>
          </p:nvPr>
        </p:nvSpPr>
        <p:spPr>
          <a:xfrm>
            <a:off x="2226994" y="1634101"/>
            <a:ext cx="6534729" cy="4863976"/>
          </a:xfrm>
        </p:spPr>
        <p:txBody>
          <a:bodyPr>
            <a:normAutofit/>
          </a:bodyPr>
          <a:lstStyle/>
          <a:p>
            <a:r>
              <a:rPr lang="en-US" dirty="0"/>
              <a:t>Category III CPT codes to classify AI medical services and procedures as assistive, augmentative, or autonomous based on the work performed by the AI application on behalf of the physician or other qualified health care professional (QHP).</a:t>
            </a:r>
          </a:p>
          <a:p>
            <a:pPr marL="0" indent="0">
              <a:buNone/>
            </a:pPr>
            <a:endParaRPr lang="en-US" dirty="0"/>
          </a:p>
          <a:p>
            <a:r>
              <a:rPr lang="en-US" dirty="0"/>
              <a:t>Seven category III codes have been established for AI augmentative data analysis involved in electrocardiogram measurements.</a:t>
            </a:r>
          </a:p>
          <a:p>
            <a:pPr lvl="1">
              <a:buFont typeface="Wingdings" panose="05000000000000000000" pitchFamily="2" charset="2"/>
              <a:buChar char="ü"/>
            </a:pPr>
            <a:r>
              <a:rPr lang="en-US" dirty="0"/>
              <a:t>0902T and 0932T, medical chest imaging</a:t>
            </a:r>
          </a:p>
          <a:p>
            <a:pPr lvl="1">
              <a:buFont typeface="Wingdings" panose="05000000000000000000" pitchFamily="2" charset="2"/>
              <a:buChar char="ü"/>
            </a:pPr>
            <a:r>
              <a:rPr lang="en-US" dirty="0"/>
              <a:t>0877T-0880T, and image-guided prostate biopsy (0898T)</a:t>
            </a:r>
          </a:p>
        </p:txBody>
      </p:sp>
    </p:spTree>
    <p:extLst>
      <p:ext uri="{BB962C8B-B14F-4D97-AF65-F5344CB8AC3E}">
        <p14:creationId xmlns:p14="http://schemas.microsoft.com/office/powerpoint/2010/main" val="41632425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DCC3E-4632-4F36-8EE1-9CBAA3947C36}"/>
              </a:ext>
            </a:extLst>
          </p:cNvPr>
          <p:cNvSpPr>
            <a:spLocks noGrp="1"/>
          </p:cNvSpPr>
          <p:nvPr>
            <p:ph type="title"/>
          </p:nvPr>
        </p:nvSpPr>
        <p:spPr/>
        <p:txBody>
          <a:bodyPr/>
          <a:lstStyle/>
          <a:p>
            <a:pPr algn="ctr"/>
            <a:r>
              <a:rPr lang="en-US" dirty="0"/>
              <a:t>Editorially Revised CPT Codes for 2025</a:t>
            </a:r>
          </a:p>
        </p:txBody>
      </p:sp>
      <p:sp>
        <p:nvSpPr>
          <p:cNvPr id="3" name="Content Placeholder 2">
            <a:extLst>
              <a:ext uri="{FF2B5EF4-FFF2-40B4-BE49-F238E27FC236}">
                <a16:creationId xmlns:a16="http://schemas.microsoft.com/office/drawing/2014/main" id="{C9AFC206-7D0E-6481-52AF-F4AD4CBDA393}"/>
              </a:ext>
            </a:extLst>
          </p:cNvPr>
          <p:cNvSpPr>
            <a:spLocks noGrp="1"/>
          </p:cNvSpPr>
          <p:nvPr>
            <p:ph idx="1"/>
          </p:nvPr>
        </p:nvSpPr>
        <p:spPr>
          <a:xfrm>
            <a:off x="2256817" y="1750832"/>
            <a:ext cx="6721813" cy="4202495"/>
          </a:xfrm>
        </p:spPr>
        <p:txBody>
          <a:bodyPr/>
          <a:lstStyle/>
          <a:p>
            <a:r>
              <a:rPr lang="en-US" sz="2400" dirty="0"/>
              <a:t>Remote Therapeutic Monitoring (RTM)</a:t>
            </a:r>
          </a:p>
          <a:p>
            <a:pPr lvl="1">
              <a:buFont typeface="Wingdings" panose="05000000000000000000" pitchFamily="2" charset="2"/>
              <a:buChar char="ü"/>
            </a:pPr>
            <a:r>
              <a:rPr lang="en-US" sz="2400" dirty="0"/>
              <a:t>98975</a:t>
            </a:r>
          </a:p>
          <a:p>
            <a:pPr lvl="2">
              <a:buFont typeface="Courier New" panose="02070309020205020404" pitchFamily="49" charset="0"/>
              <a:buChar char="o"/>
            </a:pPr>
            <a:r>
              <a:rPr lang="en-US" sz="2400" dirty="0"/>
              <a:t>Updated to include digital therapeutic intervention</a:t>
            </a:r>
          </a:p>
          <a:p>
            <a:pPr lvl="1">
              <a:buFont typeface="Wingdings" panose="05000000000000000000" pitchFamily="2" charset="2"/>
              <a:buChar char="ü"/>
            </a:pPr>
            <a:r>
              <a:rPr lang="en-US" sz="2400" dirty="0"/>
              <a:t>98976-98978</a:t>
            </a:r>
          </a:p>
          <a:p>
            <a:pPr lvl="2">
              <a:buFont typeface="Courier New" panose="02070309020205020404" pitchFamily="49" charset="0"/>
              <a:buChar char="o"/>
            </a:pPr>
            <a:r>
              <a:rPr lang="en-US" sz="2400" dirty="0"/>
              <a:t>Revised to include device supply for data access or data transmissions</a:t>
            </a:r>
          </a:p>
          <a:p>
            <a:pPr marL="0" indent="0">
              <a:buNone/>
            </a:pPr>
            <a:endParaRPr lang="en-US" dirty="0"/>
          </a:p>
        </p:txBody>
      </p:sp>
    </p:spTree>
    <p:extLst>
      <p:ext uri="{BB962C8B-B14F-4D97-AF65-F5344CB8AC3E}">
        <p14:creationId xmlns:p14="http://schemas.microsoft.com/office/powerpoint/2010/main" val="28957431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33968-03D8-01F8-02B8-F2047D28B289}"/>
              </a:ext>
            </a:extLst>
          </p:cNvPr>
          <p:cNvSpPr>
            <a:spLocks noGrp="1"/>
          </p:cNvSpPr>
          <p:nvPr>
            <p:ph type="title"/>
          </p:nvPr>
        </p:nvSpPr>
        <p:spPr/>
        <p:txBody>
          <a:bodyPr/>
          <a:lstStyle/>
          <a:p>
            <a:pPr algn="ctr"/>
            <a:r>
              <a:rPr lang="en-US" dirty="0"/>
              <a:t>Streamlining the Code Set</a:t>
            </a:r>
          </a:p>
        </p:txBody>
      </p:sp>
      <p:sp>
        <p:nvSpPr>
          <p:cNvPr id="3" name="Content Placeholder 2">
            <a:extLst>
              <a:ext uri="{FF2B5EF4-FFF2-40B4-BE49-F238E27FC236}">
                <a16:creationId xmlns:a16="http://schemas.microsoft.com/office/drawing/2014/main" id="{F3F7AA3C-7526-A582-30A6-89ACA4B38F84}"/>
              </a:ext>
            </a:extLst>
          </p:cNvPr>
          <p:cNvSpPr>
            <a:spLocks noGrp="1"/>
          </p:cNvSpPr>
          <p:nvPr>
            <p:ph idx="1"/>
          </p:nvPr>
        </p:nvSpPr>
        <p:spPr/>
        <p:txBody>
          <a:bodyPr/>
          <a:lstStyle/>
          <a:p>
            <a:r>
              <a:rPr lang="en-US" sz="2400" dirty="0"/>
              <a:t>112 deletions (e.g., outdated, redundant codes)</a:t>
            </a:r>
          </a:p>
          <a:p>
            <a:pPr lvl="1">
              <a:buFont typeface="Wingdings" panose="05000000000000000000" pitchFamily="2" charset="2"/>
              <a:buChar char="ü"/>
            </a:pPr>
            <a:r>
              <a:rPr lang="en-US" sz="2400" dirty="0"/>
              <a:t>Examples:</a:t>
            </a:r>
          </a:p>
          <a:p>
            <a:pPr lvl="2" indent="-285750">
              <a:buFont typeface="Courier New" panose="02070309020205020404" pitchFamily="49" charset="0"/>
              <a:buChar char="o"/>
            </a:pPr>
            <a:r>
              <a:rPr lang="en-US" sz="2400" dirty="0">
                <a:solidFill>
                  <a:srgbClr val="FF0000"/>
                </a:solidFill>
              </a:rPr>
              <a:t>99441–99443: Replaced by telemedicine codes</a:t>
            </a:r>
          </a:p>
          <a:p>
            <a:pPr lvl="2" indent="-285750">
              <a:buFont typeface="Courier New" panose="02070309020205020404" pitchFamily="49" charset="0"/>
              <a:buChar char="o"/>
            </a:pPr>
            <a:r>
              <a:rPr lang="en-US" sz="2400" dirty="0">
                <a:solidFill>
                  <a:srgbClr val="FF0000"/>
                </a:solidFill>
              </a:rPr>
              <a:t>Surgical and cardiology deletions</a:t>
            </a:r>
          </a:p>
          <a:p>
            <a:pPr marL="857250" lvl="2" indent="0">
              <a:lnSpc>
                <a:spcPct val="50000"/>
              </a:lnSpc>
              <a:spcBef>
                <a:spcPts val="0"/>
              </a:spcBef>
              <a:buNone/>
            </a:pPr>
            <a:endParaRPr lang="en-US" sz="2400" dirty="0">
              <a:solidFill>
                <a:srgbClr val="FF0000"/>
              </a:solidFill>
            </a:endParaRPr>
          </a:p>
          <a:p>
            <a:r>
              <a:rPr lang="en-US" sz="2400" dirty="0"/>
              <a:t>Revised codes for modernized techniques.</a:t>
            </a:r>
          </a:p>
          <a:p>
            <a:endParaRPr lang="en-US" dirty="0"/>
          </a:p>
        </p:txBody>
      </p:sp>
    </p:spTree>
    <p:extLst>
      <p:ext uri="{BB962C8B-B14F-4D97-AF65-F5344CB8AC3E}">
        <p14:creationId xmlns:p14="http://schemas.microsoft.com/office/powerpoint/2010/main" val="18615283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41491-2D3C-0196-F699-419268718276}"/>
              </a:ext>
            </a:extLst>
          </p:cNvPr>
          <p:cNvSpPr>
            <a:spLocks noGrp="1"/>
          </p:cNvSpPr>
          <p:nvPr>
            <p:ph type="title"/>
          </p:nvPr>
        </p:nvSpPr>
        <p:spPr/>
        <p:txBody>
          <a:bodyPr/>
          <a:lstStyle/>
          <a:p>
            <a:pPr algn="ctr"/>
            <a:r>
              <a:rPr lang="en-US" dirty="0"/>
              <a:t>Deleted CPT Codes for 2025</a:t>
            </a:r>
          </a:p>
        </p:txBody>
      </p:sp>
      <p:sp>
        <p:nvSpPr>
          <p:cNvPr id="3" name="Content Placeholder 2">
            <a:extLst>
              <a:ext uri="{FF2B5EF4-FFF2-40B4-BE49-F238E27FC236}">
                <a16:creationId xmlns:a16="http://schemas.microsoft.com/office/drawing/2014/main" id="{A2E57B22-7BF8-D330-3199-9292E0606BA1}"/>
              </a:ext>
            </a:extLst>
          </p:cNvPr>
          <p:cNvSpPr>
            <a:spLocks noGrp="1"/>
          </p:cNvSpPr>
          <p:nvPr>
            <p:ph idx="1"/>
          </p:nvPr>
        </p:nvSpPr>
        <p:spPr>
          <a:xfrm>
            <a:off x="2343726" y="1420091"/>
            <a:ext cx="6615448" cy="5039075"/>
          </a:xfrm>
        </p:spPr>
        <p:txBody>
          <a:bodyPr>
            <a:normAutofit/>
          </a:bodyPr>
          <a:lstStyle/>
          <a:p>
            <a:r>
              <a:rPr lang="en-US" sz="1800" b="1" dirty="0"/>
              <a:t>112 codes were removed to streamline and update the code set. </a:t>
            </a:r>
          </a:p>
          <a:p>
            <a:pPr lvl="1">
              <a:buFont typeface="Wingdings" panose="05000000000000000000" pitchFamily="2" charset="2"/>
              <a:buChar char="ü"/>
            </a:pPr>
            <a:r>
              <a:rPr lang="en-US" sz="1800" dirty="0"/>
              <a:t>Telephone E/M </a:t>
            </a:r>
          </a:p>
          <a:p>
            <a:pPr lvl="2">
              <a:buFont typeface="Courier New" panose="02070309020205020404" pitchFamily="49" charset="0"/>
              <a:buChar char="o"/>
            </a:pPr>
            <a:r>
              <a:rPr lang="en-US" sz="1600" dirty="0"/>
              <a:t>99441-99443 due to redundancy. New codes 98008, etc.,  replaced them. </a:t>
            </a:r>
          </a:p>
          <a:p>
            <a:pPr lvl="1">
              <a:buFont typeface="Wingdings" panose="05000000000000000000" pitchFamily="2" charset="2"/>
              <a:buChar char="ü"/>
            </a:pPr>
            <a:r>
              <a:rPr lang="en-US" sz="1800" dirty="0"/>
              <a:t>Cardiology Codes: </a:t>
            </a:r>
          </a:p>
          <a:p>
            <a:pPr lvl="2">
              <a:buFont typeface="Courier New" panose="02070309020205020404" pitchFamily="49" charset="0"/>
              <a:buChar char="o"/>
            </a:pPr>
            <a:r>
              <a:rPr lang="en-US" dirty="0"/>
              <a:t>33471 (Valvotomy, pulmonary valve, closed heart, via pulmonary artery)</a:t>
            </a:r>
          </a:p>
          <a:p>
            <a:pPr lvl="2">
              <a:buFont typeface="Courier New" panose="02070309020205020404" pitchFamily="49" charset="0"/>
              <a:buChar char="o"/>
            </a:pPr>
            <a:r>
              <a:rPr lang="en-US" sz="1600" dirty="0"/>
              <a:t>33737 (Atrial septectomy or septostomy; open heart, with inflow occlusion)</a:t>
            </a:r>
          </a:p>
          <a:p>
            <a:pPr lvl="2">
              <a:buFont typeface="Courier New" panose="02070309020205020404" pitchFamily="49" charset="0"/>
              <a:buChar char="o"/>
            </a:pPr>
            <a:r>
              <a:rPr lang="en-US" sz="1600" dirty="0"/>
              <a:t>33813 (Obliteration of aortopulmonary septal defect; without cardiopulmonary bypass)</a:t>
            </a:r>
          </a:p>
          <a:p>
            <a:pPr lvl="1">
              <a:buFont typeface="Wingdings" panose="05000000000000000000" pitchFamily="2" charset="2"/>
              <a:buChar char="ü"/>
            </a:pPr>
            <a:r>
              <a:rPr lang="en-US" sz="1800" dirty="0"/>
              <a:t>Examples of deletions and reasons:</a:t>
            </a:r>
          </a:p>
          <a:p>
            <a:pPr lvl="2">
              <a:buFont typeface="Courier New" panose="02070309020205020404" pitchFamily="49" charset="0"/>
              <a:buChar char="o"/>
            </a:pPr>
            <a:r>
              <a:rPr lang="en-US" sz="1600" dirty="0"/>
              <a:t>[Code X]: Outdated procedure, replaced by newer technology</a:t>
            </a:r>
          </a:p>
          <a:p>
            <a:pPr lvl="2">
              <a:buFont typeface="Courier New" panose="02070309020205020404" pitchFamily="49" charset="0"/>
              <a:buChar char="o"/>
            </a:pPr>
            <a:r>
              <a:rPr lang="en-US" sz="1600" dirty="0"/>
              <a:t>[Code Y]: Low usage, consolidated with other codes</a:t>
            </a:r>
          </a:p>
          <a:p>
            <a:pPr lvl="2">
              <a:buFont typeface="Courier New" panose="02070309020205020404" pitchFamily="49" charset="0"/>
              <a:buChar char="o"/>
            </a:pPr>
            <a:r>
              <a:rPr lang="en-US" sz="1600" dirty="0"/>
              <a:t>[Code Z]: Redundant with existing codes</a:t>
            </a:r>
          </a:p>
          <a:p>
            <a:endParaRPr lang="en-US" dirty="0"/>
          </a:p>
        </p:txBody>
      </p:sp>
    </p:spTree>
    <p:extLst>
      <p:ext uri="{BB962C8B-B14F-4D97-AF65-F5344CB8AC3E}">
        <p14:creationId xmlns:p14="http://schemas.microsoft.com/office/powerpoint/2010/main" val="10806388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09D65-99C1-03A8-7040-F1D73270D8A6}"/>
              </a:ext>
            </a:extLst>
          </p:cNvPr>
          <p:cNvSpPr>
            <a:spLocks noGrp="1"/>
          </p:cNvSpPr>
          <p:nvPr>
            <p:ph type="title"/>
          </p:nvPr>
        </p:nvSpPr>
        <p:spPr>
          <a:xfrm>
            <a:off x="2421547" y="381642"/>
            <a:ext cx="6534729" cy="868362"/>
          </a:xfrm>
        </p:spPr>
        <p:txBody>
          <a:bodyPr/>
          <a:lstStyle/>
          <a:p>
            <a:pPr algn="ctr"/>
            <a:r>
              <a:rPr lang="en-US" sz="2800" dirty="0"/>
              <a:t>CPT Manual –Appendix B</a:t>
            </a:r>
            <a:br>
              <a:rPr lang="en-US" sz="2800" dirty="0"/>
            </a:br>
            <a:r>
              <a:rPr lang="en-US" sz="1400" dirty="0"/>
              <a:t>Appendix B –Summary of Additions, Deletions and Revisions </a:t>
            </a:r>
            <a:br>
              <a:rPr lang="en-US" sz="2800" dirty="0"/>
            </a:br>
            <a:endParaRPr lang="en-US" dirty="0"/>
          </a:p>
        </p:txBody>
      </p:sp>
      <p:pic>
        <p:nvPicPr>
          <p:cNvPr id="4" name="Content Placeholder 3">
            <a:extLst>
              <a:ext uri="{FF2B5EF4-FFF2-40B4-BE49-F238E27FC236}">
                <a16:creationId xmlns:a16="http://schemas.microsoft.com/office/drawing/2014/main" id="{91BB4DC2-F59B-7D63-E96A-75A51068EDD0}"/>
              </a:ext>
            </a:extLst>
          </p:cNvPr>
          <p:cNvPicPr>
            <a:picLocks noGrp="1" noChangeAspect="1"/>
          </p:cNvPicPr>
          <p:nvPr>
            <p:ph idx="1"/>
          </p:nvPr>
        </p:nvPicPr>
        <p:blipFill>
          <a:blip r:embed="rId2"/>
          <a:stretch>
            <a:fillRect/>
          </a:stretch>
        </p:blipFill>
        <p:spPr>
          <a:xfrm>
            <a:off x="2137291" y="1575881"/>
            <a:ext cx="6934745" cy="4387173"/>
          </a:xfrm>
          <a:prstGeom prst="rect">
            <a:avLst/>
          </a:prstGeom>
        </p:spPr>
      </p:pic>
    </p:spTree>
    <p:extLst>
      <p:ext uri="{BB962C8B-B14F-4D97-AF65-F5344CB8AC3E}">
        <p14:creationId xmlns:p14="http://schemas.microsoft.com/office/powerpoint/2010/main" val="13226129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CE6EB-CF96-8B50-BE6F-9623EE2CCDE5}"/>
              </a:ext>
            </a:extLst>
          </p:cNvPr>
          <p:cNvSpPr>
            <a:spLocks noGrp="1"/>
          </p:cNvSpPr>
          <p:nvPr>
            <p:ph type="title"/>
          </p:nvPr>
        </p:nvSpPr>
        <p:spPr/>
        <p:txBody>
          <a:bodyPr/>
          <a:lstStyle/>
          <a:p>
            <a:pPr algn="ctr"/>
            <a:r>
              <a:rPr lang="en-US" dirty="0"/>
              <a:t>Impact on Practice</a:t>
            </a:r>
          </a:p>
        </p:txBody>
      </p:sp>
      <p:sp>
        <p:nvSpPr>
          <p:cNvPr id="3" name="Content Placeholder 2">
            <a:extLst>
              <a:ext uri="{FF2B5EF4-FFF2-40B4-BE49-F238E27FC236}">
                <a16:creationId xmlns:a16="http://schemas.microsoft.com/office/drawing/2014/main" id="{38B5533F-480E-6895-5935-3511E739C0FA}"/>
              </a:ext>
            </a:extLst>
          </p:cNvPr>
          <p:cNvSpPr>
            <a:spLocks noGrp="1"/>
          </p:cNvSpPr>
          <p:nvPr>
            <p:ph idx="1"/>
          </p:nvPr>
        </p:nvSpPr>
        <p:spPr>
          <a:xfrm>
            <a:off x="2343726" y="1711922"/>
            <a:ext cx="6534729" cy="4319227"/>
          </a:xfrm>
        </p:spPr>
        <p:txBody>
          <a:bodyPr/>
          <a:lstStyle/>
          <a:p>
            <a:r>
              <a:rPr lang="en-US" sz="2800" dirty="0"/>
              <a:t>Billing adjustments for new telemedicine services</a:t>
            </a:r>
          </a:p>
          <a:p>
            <a:r>
              <a:rPr lang="en-US" sz="2800" dirty="0"/>
              <a:t>Training for updated surgical and laboratory codes</a:t>
            </a:r>
          </a:p>
          <a:p>
            <a:r>
              <a:rPr lang="en-US" sz="2800" dirty="0"/>
              <a:t>Preparing for CMS coverage limitations in 2025. Final Rule Implications as of January 1, 2025, for Medicare Patients </a:t>
            </a:r>
          </a:p>
          <a:p>
            <a:pPr marL="0" indent="0">
              <a:buNone/>
            </a:pPr>
            <a:endParaRPr lang="en-US" dirty="0"/>
          </a:p>
        </p:txBody>
      </p:sp>
    </p:spTree>
    <p:extLst>
      <p:ext uri="{BB962C8B-B14F-4D97-AF65-F5344CB8AC3E}">
        <p14:creationId xmlns:p14="http://schemas.microsoft.com/office/powerpoint/2010/main" val="18338548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85298-8787-11D0-1A46-969C0ABE7BE0}"/>
              </a:ext>
            </a:extLst>
          </p:cNvPr>
          <p:cNvSpPr>
            <a:spLocks noGrp="1"/>
          </p:cNvSpPr>
          <p:nvPr>
            <p:ph type="title"/>
          </p:nvPr>
        </p:nvSpPr>
        <p:spPr/>
        <p:txBody>
          <a:bodyPr/>
          <a:lstStyle/>
          <a:p>
            <a:pPr algn="ctr"/>
            <a:r>
              <a:rPr lang="en-US" dirty="0"/>
              <a:t>CPT Changes 2025: </a:t>
            </a:r>
            <a:br>
              <a:rPr lang="en-US" dirty="0"/>
            </a:br>
            <a:r>
              <a:rPr lang="en-US" dirty="0"/>
              <a:t>An Insider’s View</a:t>
            </a:r>
          </a:p>
        </p:txBody>
      </p:sp>
      <p:pic>
        <p:nvPicPr>
          <p:cNvPr id="4" name="Content Placeholder 3">
            <a:extLst>
              <a:ext uri="{FF2B5EF4-FFF2-40B4-BE49-F238E27FC236}">
                <a16:creationId xmlns:a16="http://schemas.microsoft.com/office/drawing/2014/main" id="{E3BB5E59-2FBB-32A0-3523-3E76E4E12A02}"/>
              </a:ext>
            </a:extLst>
          </p:cNvPr>
          <p:cNvPicPr>
            <a:picLocks noGrp="1" noChangeAspect="1"/>
          </p:cNvPicPr>
          <p:nvPr>
            <p:ph idx="1"/>
          </p:nvPr>
        </p:nvPicPr>
        <p:blipFill>
          <a:blip r:embed="rId2"/>
          <a:stretch>
            <a:fillRect/>
          </a:stretch>
        </p:blipFill>
        <p:spPr>
          <a:xfrm>
            <a:off x="2167568" y="1373293"/>
            <a:ext cx="6534729" cy="4901047"/>
          </a:xfrm>
          <a:prstGeom prst="rect">
            <a:avLst/>
          </a:prstGeom>
        </p:spPr>
      </p:pic>
    </p:spTree>
    <p:extLst>
      <p:ext uri="{BB962C8B-B14F-4D97-AF65-F5344CB8AC3E}">
        <p14:creationId xmlns:p14="http://schemas.microsoft.com/office/powerpoint/2010/main" val="559000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072DD-696C-B9A9-A3BF-6729C9154609}"/>
              </a:ext>
            </a:extLst>
          </p:cNvPr>
          <p:cNvSpPr>
            <a:spLocks noGrp="1"/>
          </p:cNvSpPr>
          <p:nvPr>
            <p:ph type="title"/>
          </p:nvPr>
        </p:nvSpPr>
        <p:spPr/>
        <p:txBody>
          <a:bodyPr/>
          <a:lstStyle/>
          <a:p>
            <a:pPr algn="ctr"/>
            <a:r>
              <a:rPr lang="en-US" dirty="0"/>
              <a:t>Resources</a:t>
            </a:r>
          </a:p>
        </p:txBody>
      </p:sp>
      <p:sp>
        <p:nvSpPr>
          <p:cNvPr id="3" name="Content Placeholder 2">
            <a:extLst>
              <a:ext uri="{FF2B5EF4-FFF2-40B4-BE49-F238E27FC236}">
                <a16:creationId xmlns:a16="http://schemas.microsoft.com/office/drawing/2014/main" id="{001BFB12-44AC-BA52-3DA7-EB8B1E72D08D}"/>
              </a:ext>
            </a:extLst>
          </p:cNvPr>
          <p:cNvSpPr>
            <a:spLocks noGrp="1"/>
          </p:cNvSpPr>
          <p:nvPr>
            <p:ph idx="1"/>
          </p:nvPr>
        </p:nvSpPr>
        <p:spPr>
          <a:xfrm>
            <a:off x="2149813" y="1682738"/>
            <a:ext cx="6896909" cy="4706072"/>
          </a:xfrm>
        </p:spPr>
        <p:txBody>
          <a:bodyPr/>
          <a:lstStyle/>
          <a:p>
            <a:r>
              <a:rPr lang="en-US" sz="2000" dirty="0">
                <a:hlinkClick r:id="rId2"/>
              </a:rPr>
              <a:t>https://pbn.decisionhealth.com/Blogs/Detail.aspx?id=201094</a:t>
            </a:r>
            <a:endParaRPr lang="en-US" sz="2000" dirty="0"/>
          </a:p>
          <a:p>
            <a:r>
              <a:rPr lang="en-US" sz="2000" dirty="0">
                <a:hlinkClick r:id="rId3"/>
              </a:rPr>
              <a:t>https://www.ama-assn.org/press-center/press-releases/ama-releases-cpt-2025-code-set</a:t>
            </a:r>
            <a:endParaRPr lang="en-US" sz="2000" dirty="0"/>
          </a:p>
          <a:p>
            <a:r>
              <a:rPr lang="en-US" sz="2000" dirty="0">
                <a:hlinkClick r:id="rId4"/>
              </a:rPr>
              <a:t>https://www.aapc.com/blog/91316-get-a-sneak-peek-at-cpt-2025/?srsltid=AfmBOorilrDiM-yiBFrMGhnlUJjTQ_Rdb1nMeCmbQ4VFkBOrrO0y43cj</a:t>
            </a:r>
            <a:endParaRPr lang="en-US" sz="2000" dirty="0"/>
          </a:p>
          <a:p>
            <a:r>
              <a:rPr lang="en-US" sz="2000" dirty="0">
                <a:hlinkClick r:id="rId5"/>
              </a:rPr>
              <a:t>https://www.aapc.com/codes/coding-newsletters/my-cardiology-coding-alert/cpt-2025-adopt-these-em-changes-before-january-1-hits-178754-article?srsltid=AfmBOoroNNGjdVOI9yArlAoJ7w-LEmb5a2WjdKZnlxvRo0vLztfawEM9</a:t>
            </a:r>
            <a:endParaRPr lang="en-US" sz="2000" dirty="0"/>
          </a:p>
          <a:p>
            <a:pPr marL="0" indent="0">
              <a:buNone/>
            </a:pPr>
            <a:endParaRPr lang="en-US" dirty="0"/>
          </a:p>
        </p:txBody>
      </p:sp>
    </p:spTree>
    <p:extLst>
      <p:ext uri="{BB962C8B-B14F-4D97-AF65-F5344CB8AC3E}">
        <p14:creationId xmlns:p14="http://schemas.microsoft.com/office/powerpoint/2010/main" val="40223289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0AE77-9395-5296-5C20-9BA83B8F359C}"/>
              </a:ext>
            </a:extLst>
          </p:cNvPr>
          <p:cNvSpPr>
            <a:spLocks noGrp="1"/>
          </p:cNvSpPr>
          <p:nvPr>
            <p:ph type="title"/>
          </p:nvPr>
        </p:nvSpPr>
        <p:spPr/>
        <p:txBody>
          <a:bodyPr/>
          <a:lstStyle/>
          <a:p>
            <a:pPr algn="ctr"/>
            <a:r>
              <a:rPr lang="en-US" dirty="0"/>
              <a:t>Learn More</a:t>
            </a:r>
          </a:p>
        </p:txBody>
      </p:sp>
      <p:sp>
        <p:nvSpPr>
          <p:cNvPr id="3" name="Content Placeholder 2">
            <a:extLst>
              <a:ext uri="{FF2B5EF4-FFF2-40B4-BE49-F238E27FC236}">
                <a16:creationId xmlns:a16="http://schemas.microsoft.com/office/drawing/2014/main" id="{9AC17D81-4F8D-309C-3AA5-ACECD8B8A3A6}"/>
              </a:ext>
            </a:extLst>
          </p:cNvPr>
          <p:cNvSpPr>
            <a:spLocks noGrp="1"/>
          </p:cNvSpPr>
          <p:nvPr>
            <p:ph idx="1"/>
          </p:nvPr>
        </p:nvSpPr>
        <p:spPr/>
        <p:txBody>
          <a:bodyPr/>
          <a:lstStyle/>
          <a:p>
            <a:r>
              <a:rPr lang="en-US" sz="2800" dirty="0"/>
              <a:t>AMA and AAPC references</a:t>
            </a:r>
          </a:p>
          <a:p>
            <a:r>
              <a:rPr lang="en-US" sz="2800" dirty="0"/>
              <a:t>Links to webinars, guidelines, and detailed manuals.</a:t>
            </a:r>
          </a:p>
          <a:p>
            <a:endParaRPr lang="en-US" dirty="0"/>
          </a:p>
        </p:txBody>
      </p:sp>
    </p:spTree>
    <p:extLst>
      <p:ext uri="{BB962C8B-B14F-4D97-AF65-F5344CB8AC3E}">
        <p14:creationId xmlns:p14="http://schemas.microsoft.com/office/powerpoint/2010/main" val="4518922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6064</TotalTime>
  <Words>1514</Words>
  <Application>Microsoft Office PowerPoint</Application>
  <PresentationFormat>On-screen Show (4:3)</PresentationFormat>
  <Paragraphs>156</Paragraphs>
  <Slides>24</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Arial</vt:lpstr>
      <vt:lpstr>Arial Black</vt:lpstr>
      <vt:lpstr>Calibri</vt:lpstr>
      <vt:lpstr>Courier New</vt:lpstr>
      <vt:lpstr>Times New Roman</vt:lpstr>
      <vt:lpstr>Wingdings</vt:lpstr>
      <vt:lpstr>Office Theme</vt:lpstr>
      <vt:lpstr>Comprehensive Overview:  2025 CPT Code Updates</vt:lpstr>
      <vt:lpstr>About This Presentation</vt:lpstr>
      <vt:lpstr>2025 CPT Updates: Summary</vt:lpstr>
      <vt:lpstr>Focus on Additions</vt:lpstr>
      <vt:lpstr>Important Tips: Guidelines CPT</vt:lpstr>
      <vt:lpstr>CPT Additions E/M: Telemedicine</vt:lpstr>
      <vt:lpstr>Evolution of Telemedicine:  Take Aways </vt:lpstr>
      <vt:lpstr>New Telemedicine Codes 2025</vt:lpstr>
      <vt:lpstr>Surgery Enhancements</vt:lpstr>
      <vt:lpstr>The New CPT Code 25448</vt:lpstr>
      <vt:lpstr>New Codes for Plane Blocks</vt:lpstr>
      <vt:lpstr>Temporary Code 0616T = 66683</vt:lpstr>
      <vt:lpstr>AMA/CPT Definition of Code</vt:lpstr>
      <vt:lpstr>Virtual Check-In:  Goodbye to G2012</vt:lpstr>
      <vt:lpstr>The Role of Artificial Intelligence</vt:lpstr>
      <vt:lpstr>Augmented/AI – Artificial Intelligence</vt:lpstr>
      <vt:lpstr>Editorially Revised CPT Codes for 2025</vt:lpstr>
      <vt:lpstr>Streamlining the Code Set</vt:lpstr>
      <vt:lpstr>Deleted CPT Codes for 2025</vt:lpstr>
      <vt:lpstr>CPT Manual –Appendix B Appendix B –Summary of Additions, Deletions and Revisions  </vt:lpstr>
      <vt:lpstr>Impact on Practice</vt:lpstr>
      <vt:lpstr>CPT Changes 2025:  An Insider’s View</vt:lpstr>
      <vt:lpstr>Resources</vt:lpstr>
      <vt:lpstr>Learn More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Domo</dc:creator>
  <cp:lastModifiedBy>Suzanne Marasi</cp:lastModifiedBy>
  <cp:revision>242</cp:revision>
  <cp:lastPrinted>2021-08-25T19:47:59Z</cp:lastPrinted>
  <dcterms:created xsi:type="dcterms:W3CDTF">2013-04-30T15:16:51Z</dcterms:created>
  <dcterms:modified xsi:type="dcterms:W3CDTF">2024-12-13T13:57:18Z</dcterms:modified>
</cp:coreProperties>
</file>